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4" r:id="rId2"/>
  </p:sldMasterIdLst>
  <p:notesMasterIdLst>
    <p:notesMasterId r:id="rId20"/>
  </p:notesMasterIdLst>
  <p:handoutMasterIdLst>
    <p:handoutMasterId r:id="rId21"/>
  </p:handoutMasterIdLst>
  <p:sldIdLst>
    <p:sldId id="870" r:id="rId3"/>
    <p:sldId id="876" r:id="rId4"/>
    <p:sldId id="877" r:id="rId5"/>
    <p:sldId id="770" r:id="rId6"/>
    <p:sldId id="771" r:id="rId7"/>
    <p:sldId id="853" r:id="rId8"/>
    <p:sldId id="872" r:id="rId9"/>
    <p:sldId id="874" r:id="rId10"/>
    <p:sldId id="873" r:id="rId11"/>
    <p:sldId id="878" r:id="rId12"/>
    <p:sldId id="883" r:id="rId13"/>
    <p:sldId id="884" r:id="rId14"/>
    <p:sldId id="879" r:id="rId15"/>
    <p:sldId id="880" r:id="rId16"/>
    <p:sldId id="881" r:id="rId17"/>
    <p:sldId id="882" r:id="rId18"/>
    <p:sldId id="875" r:id="rId19"/>
  </p:sldIdLst>
  <p:sldSz cx="24377650" cy="13716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320" userDrawn="1">
          <p15:clr>
            <a:srgbClr val="A4A3A4"/>
          </p15:clr>
        </p15:guide>
        <p15:guide id="2" pos="7678"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535353"/>
    <a:srgbClr val="44546A"/>
    <a:srgbClr val="FFFFFF"/>
    <a:srgbClr val="F0F0F0"/>
    <a:srgbClr val="404040"/>
    <a:srgbClr val="7CAFDE"/>
    <a:srgbClr val="5B9BD5"/>
    <a:srgbClr val="F2F2F2"/>
    <a:srgbClr val="69A4D9"/>
    <a:srgbClr val="9DC3E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3347" autoAdjust="0"/>
  </p:normalViewPr>
  <p:slideViewPr>
    <p:cSldViewPr snapToGrid="0">
      <p:cViewPr varScale="1">
        <p:scale>
          <a:sx n="43" d="100"/>
          <a:sy n="43" d="100"/>
        </p:scale>
        <p:origin x="-1038" y="-114"/>
      </p:cViewPr>
      <p:guideLst>
        <p:guide orient="horz" pos="4320"/>
        <p:guide pos="7678"/>
      </p:guideLst>
    </p:cSldViewPr>
  </p:slideViewPr>
  <p:outlineViewPr>
    <p:cViewPr>
      <p:scale>
        <a:sx n="33" d="100"/>
        <a:sy n="33" d="100"/>
      </p:scale>
      <p:origin x="0" y="0"/>
    </p:cViewPr>
  </p:outlineViewPr>
  <p:notesTextViewPr>
    <p:cViewPr>
      <p:scale>
        <a:sx n="3" d="2"/>
        <a:sy n="3" d="2"/>
      </p:scale>
      <p:origin x="0" y="0"/>
    </p:cViewPr>
  </p:notesTextViewPr>
  <p:sorterViewPr>
    <p:cViewPr>
      <p:scale>
        <a:sx n="33" d="100"/>
        <a:sy n="33" d="100"/>
      </p:scale>
      <p:origin x="0" y="0"/>
    </p:cViewPr>
  </p:sorterViewPr>
  <p:notesViewPr>
    <p:cSldViewPr snapToGrid="0">
      <p:cViewPr varScale="1">
        <p:scale>
          <a:sx n="88" d="100"/>
          <a:sy n="88" d="100"/>
        </p:scale>
        <p:origin x="3822" y="84"/>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de-DE"/>
          </a:p>
        </p:txBody>
      </p:sp>
      <p:sp>
        <p:nvSpPr>
          <p:cNvPr id="3" name="Datumsplatzhalt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BE46C69-C8F1-492E-9316-9AB7C6225AF4}" type="datetimeFigureOut">
              <a:rPr lang="de-DE" smtClean="0"/>
              <a:pPr/>
              <a:t>09.11.2023</a:t>
            </a:fld>
            <a:endParaRPr lang="de-DE"/>
          </a:p>
        </p:txBody>
      </p:sp>
      <p:sp>
        <p:nvSpPr>
          <p:cNvPr id="4" name="Fußzeilenplatzhalt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de-DE"/>
          </a:p>
        </p:txBody>
      </p:sp>
      <p:sp>
        <p:nvSpPr>
          <p:cNvPr id="5" name="Foliennummernplatzhalt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5E19FD-0356-4E38-81BF-CC2CC5DB7AD8}" type="slidenum">
              <a:rPr lang="de-DE" smtClean="0"/>
              <a:pPr/>
              <a:t>‹#›</a:t>
            </a:fld>
            <a:endParaRPr lang="de-DE"/>
          </a:p>
        </p:txBody>
      </p:sp>
    </p:spTree>
    <p:extLst>
      <p:ext uri="{BB962C8B-B14F-4D97-AF65-F5344CB8AC3E}">
        <p14:creationId xmlns="" xmlns:p14="http://schemas.microsoft.com/office/powerpoint/2010/main" val="1610909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de-DE"/>
          </a:p>
        </p:txBody>
      </p:sp>
      <p:sp>
        <p:nvSpPr>
          <p:cNvPr id="3" name="Datumsplatzhalt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A48B922-56C9-46FC-9595-9C2DEF7C3E2B}" type="datetimeFigureOut">
              <a:rPr lang="de-DE" smtClean="0"/>
              <a:pPr/>
              <a:t>09.11.2023</a:t>
            </a:fld>
            <a:endParaRPr lang="de-DE"/>
          </a:p>
        </p:txBody>
      </p:sp>
      <p:sp>
        <p:nvSpPr>
          <p:cNvPr id="4" name="Folienbildplatzhalt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de-DE"/>
          </a:p>
        </p:txBody>
      </p:sp>
      <p:sp>
        <p:nvSpPr>
          <p:cNvPr id="5" name="Notizenplatzhalt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de-DE"/>
          </a:p>
        </p:txBody>
      </p:sp>
      <p:sp>
        <p:nvSpPr>
          <p:cNvPr id="7" name="Foliennummernplatzhalt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8D1544D-F39A-4F55-BC21-9BE909A9BACC}" type="slidenum">
              <a:rPr lang="de-DE" smtClean="0"/>
              <a:pPr/>
              <a:t>‹#›</a:t>
            </a:fld>
            <a:endParaRPr lang="de-DE"/>
          </a:p>
        </p:txBody>
      </p:sp>
    </p:spTree>
    <p:extLst>
      <p:ext uri="{BB962C8B-B14F-4D97-AF65-F5344CB8AC3E}">
        <p14:creationId xmlns="" xmlns:p14="http://schemas.microsoft.com/office/powerpoint/2010/main" val="839223166"/>
      </p:ext>
    </p:extLst>
  </p:cSld>
  <p:clrMap bg1="lt1" tx1="dk1" bg2="lt2" tx2="dk2" accent1="accent1" accent2="accent2" accent3="accent3" accent4="accent4" accent5="accent5" accent6="accent6" hlink="hlink" folHlink="folHlink"/>
  <p:notesStyle>
    <a:lvl1pPr marL="0" algn="l" defTabSz="1828068" rtl="0" eaLnBrk="1" latinLnBrk="0" hangingPunct="1">
      <a:defRPr sz="2400" kern="1200">
        <a:solidFill>
          <a:schemeClr val="tx1"/>
        </a:solidFill>
        <a:latin typeface="+mn-lt"/>
        <a:ea typeface="+mn-ea"/>
        <a:cs typeface="+mn-cs"/>
      </a:defRPr>
    </a:lvl1pPr>
    <a:lvl2pPr marL="914035" algn="l" defTabSz="1828068" rtl="0" eaLnBrk="1" latinLnBrk="0" hangingPunct="1">
      <a:defRPr sz="2400" kern="1200">
        <a:solidFill>
          <a:schemeClr val="tx1"/>
        </a:solidFill>
        <a:latin typeface="+mn-lt"/>
        <a:ea typeface="+mn-ea"/>
        <a:cs typeface="+mn-cs"/>
      </a:defRPr>
    </a:lvl2pPr>
    <a:lvl3pPr marL="1828068" algn="l" defTabSz="1828068" rtl="0" eaLnBrk="1" latinLnBrk="0" hangingPunct="1">
      <a:defRPr sz="2400" kern="1200">
        <a:solidFill>
          <a:schemeClr val="tx1"/>
        </a:solidFill>
        <a:latin typeface="+mn-lt"/>
        <a:ea typeface="+mn-ea"/>
        <a:cs typeface="+mn-cs"/>
      </a:defRPr>
    </a:lvl3pPr>
    <a:lvl4pPr marL="2742103" algn="l" defTabSz="1828068" rtl="0" eaLnBrk="1" latinLnBrk="0" hangingPunct="1">
      <a:defRPr sz="2400" kern="1200">
        <a:solidFill>
          <a:schemeClr val="tx1"/>
        </a:solidFill>
        <a:latin typeface="+mn-lt"/>
        <a:ea typeface="+mn-ea"/>
        <a:cs typeface="+mn-cs"/>
      </a:defRPr>
    </a:lvl4pPr>
    <a:lvl5pPr marL="3656137" algn="l" defTabSz="1828068" rtl="0" eaLnBrk="1" latinLnBrk="0" hangingPunct="1">
      <a:defRPr sz="2400" kern="1200">
        <a:solidFill>
          <a:schemeClr val="tx1"/>
        </a:solidFill>
        <a:latin typeface="+mn-lt"/>
        <a:ea typeface="+mn-ea"/>
        <a:cs typeface="+mn-cs"/>
      </a:defRPr>
    </a:lvl5pPr>
    <a:lvl6pPr marL="4570172" algn="l" defTabSz="1828068" rtl="0" eaLnBrk="1" latinLnBrk="0" hangingPunct="1">
      <a:defRPr sz="2400" kern="1200">
        <a:solidFill>
          <a:schemeClr val="tx1"/>
        </a:solidFill>
        <a:latin typeface="+mn-lt"/>
        <a:ea typeface="+mn-ea"/>
        <a:cs typeface="+mn-cs"/>
      </a:defRPr>
    </a:lvl6pPr>
    <a:lvl7pPr marL="5484207" algn="l" defTabSz="1828068" rtl="0" eaLnBrk="1" latinLnBrk="0" hangingPunct="1">
      <a:defRPr sz="2400" kern="1200">
        <a:solidFill>
          <a:schemeClr val="tx1"/>
        </a:solidFill>
        <a:latin typeface="+mn-lt"/>
        <a:ea typeface="+mn-ea"/>
        <a:cs typeface="+mn-cs"/>
      </a:defRPr>
    </a:lvl7pPr>
    <a:lvl8pPr marL="6398240" algn="l" defTabSz="1828068" rtl="0" eaLnBrk="1" latinLnBrk="0" hangingPunct="1">
      <a:defRPr sz="2400" kern="1200">
        <a:solidFill>
          <a:schemeClr val="tx1"/>
        </a:solidFill>
        <a:latin typeface="+mn-lt"/>
        <a:ea typeface="+mn-ea"/>
        <a:cs typeface="+mn-cs"/>
      </a:defRPr>
    </a:lvl8pPr>
    <a:lvl9pPr marL="7312275" algn="l" defTabSz="1828068"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7550" y="1162050"/>
            <a:ext cx="5575300" cy="3136900"/>
          </a:xfrm>
        </p:spPr>
      </p:sp>
      <p:sp>
        <p:nvSpPr>
          <p:cNvPr id="3" name="Notizenplatzhalter 2"/>
          <p:cNvSpPr>
            <a:spLocks noGrp="1"/>
          </p:cNvSpPr>
          <p:nvPr>
            <p:ph type="body" idx="1"/>
          </p:nvPr>
        </p:nvSpPr>
        <p:spPr/>
        <p:txBody>
          <a:bodyPr/>
          <a:lstStyle/>
          <a:p>
            <a:r>
              <a:rPr lang="en-US" sz="1800" dirty="0"/>
              <a:t>We heard you. Cabinetry shouldn’t be this complicated. For too long the [semi-custom?] cabinetry design process has been stuck in neutral. Sprawling product lines. Complicated pricing. Mind-numbing catalogs. Confusing ordering processes. So we decided to change all that. We threw out the confusing catalogs, simplified pricing, modernized the ordering process, built a new designer support system from the ground up and painstakingly rethought every step of the manufacturing process to make your job easier, and your clients happier. The end result? You get to spend more time doing what you love and less on all that other stuff. </a:t>
            </a:r>
          </a:p>
          <a:p>
            <a:r>
              <a:rPr lang="en-US" sz="1800" b="1" dirty="0"/>
              <a:t>Welcome to EVOKE. Cabinetry Uncomplicated.</a:t>
            </a:r>
            <a:endParaRPr lang="en-US" sz="1800" dirty="0"/>
          </a:p>
          <a:p>
            <a:endParaRPr lang="de-DE" dirty="0"/>
          </a:p>
        </p:txBody>
      </p:sp>
      <p:sp>
        <p:nvSpPr>
          <p:cNvPr id="4" name="Foliennummernplatzhalter 3"/>
          <p:cNvSpPr>
            <a:spLocks noGrp="1"/>
          </p:cNvSpPr>
          <p:nvPr>
            <p:ph type="sldNum" sz="quarter" idx="10"/>
          </p:nvPr>
        </p:nvSpPr>
        <p:spPr/>
        <p:txBody>
          <a:bodyPr/>
          <a:lstStyle/>
          <a:p>
            <a:fld id="{A8D1544D-F39A-4F55-BC21-9BE909A9BACC}" type="slidenum">
              <a:rPr lang="de-DE" smtClean="0"/>
              <a:pPr/>
              <a:t>1</a:t>
            </a:fld>
            <a:endParaRPr lang="de-DE"/>
          </a:p>
        </p:txBody>
      </p:sp>
    </p:spTree>
    <p:extLst>
      <p:ext uri="{BB962C8B-B14F-4D97-AF65-F5344CB8AC3E}">
        <p14:creationId xmlns="" xmlns:p14="http://schemas.microsoft.com/office/powerpoint/2010/main" val="1158276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7550" y="1162050"/>
            <a:ext cx="5575300" cy="3136900"/>
          </a:xfrm>
        </p:spPr>
      </p:sp>
      <p:sp>
        <p:nvSpPr>
          <p:cNvPr id="3" name="Notizenplatzhalter 2"/>
          <p:cNvSpPr>
            <a:spLocks noGrp="1"/>
          </p:cNvSpPr>
          <p:nvPr>
            <p:ph type="body" idx="1"/>
          </p:nvPr>
        </p:nvSpPr>
        <p:spPr/>
        <p:txBody>
          <a:bodyPr/>
          <a:lstStyle/>
          <a:p>
            <a:r>
              <a:rPr lang="de-DE" sz="1400" dirty="0"/>
              <a:t>This is guide that has more than 60 pages filled with style information, finish pairing suggestions and inspriation ideas.</a:t>
            </a:r>
          </a:p>
        </p:txBody>
      </p:sp>
      <p:sp>
        <p:nvSpPr>
          <p:cNvPr id="4" name="Foliennummernplatzhalter 3"/>
          <p:cNvSpPr>
            <a:spLocks noGrp="1"/>
          </p:cNvSpPr>
          <p:nvPr>
            <p:ph type="sldNum" sz="quarter" idx="10"/>
          </p:nvPr>
        </p:nvSpPr>
        <p:spPr/>
        <p:txBody>
          <a:bodyPr/>
          <a:lstStyle/>
          <a:p>
            <a:fld id="{A8D1544D-F39A-4F55-BC21-9BE909A9BACC}" type="slidenum">
              <a:rPr lang="de-DE" smtClean="0"/>
              <a:pPr/>
              <a:t>10</a:t>
            </a:fld>
            <a:endParaRPr lang="de-DE"/>
          </a:p>
        </p:txBody>
      </p:sp>
    </p:spTree>
    <p:extLst>
      <p:ext uri="{BB962C8B-B14F-4D97-AF65-F5344CB8AC3E}">
        <p14:creationId xmlns="" xmlns:p14="http://schemas.microsoft.com/office/powerpoint/2010/main" val="3270325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7550" y="1162050"/>
            <a:ext cx="5575300" cy="3136900"/>
          </a:xfrm>
        </p:spPr>
      </p:sp>
      <p:sp>
        <p:nvSpPr>
          <p:cNvPr id="3" name="Notizenplatzhalter 2"/>
          <p:cNvSpPr>
            <a:spLocks noGrp="1"/>
          </p:cNvSpPr>
          <p:nvPr>
            <p:ph type="body" idx="1"/>
          </p:nvPr>
        </p:nvSpPr>
        <p:spPr/>
        <p:txBody>
          <a:bodyPr/>
          <a:lstStyle/>
          <a:p>
            <a:pPr lvl="0"/>
            <a:endParaRPr lang="de-DE" sz="1400" dirty="0"/>
          </a:p>
        </p:txBody>
      </p:sp>
      <p:sp>
        <p:nvSpPr>
          <p:cNvPr id="4" name="Foliennummernplatzhalter 3"/>
          <p:cNvSpPr>
            <a:spLocks noGrp="1"/>
          </p:cNvSpPr>
          <p:nvPr>
            <p:ph type="sldNum" sz="quarter" idx="10"/>
          </p:nvPr>
        </p:nvSpPr>
        <p:spPr/>
        <p:txBody>
          <a:bodyPr/>
          <a:lstStyle/>
          <a:p>
            <a:fld id="{A8D1544D-F39A-4F55-BC21-9BE909A9BACC}" type="slidenum">
              <a:rPr lang="de-DE" smtClean="0"/>
              <a:pPr/>
              <a:t>11</a:t>
            </a:fld>
            <a:endParaRPr lang="de-DE"/>
          </a:p>
        </p:txBody>
      </p:sp>
    </p:spTree>
    <p:extLst>
      <p:ext uri="{BB962C8B-B14F-4D97-AF65-F5344CB8AC3E}">
        <p14:creationId xmlns="" xmlns:p14="http://schemas.microsoft.com/office/powerpoint/2010/main" val="528396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7550" y="1162050"/>
            <a:ext cx="5575300" cy="3136900"/>
          </a:xfrm>
        </p:spPr>
      </p:sp>
      <p:sp>
        <p:nvSpPr>
          <p:cNvPr id="3" name="Notizenplatzhalter 2"/>
          <p:cNvSpPr>
            <a:spLocks noGrp="1"/>
          </p:cNvSpPr>
          <p:nvPr>
            <p:ph type="body" idx="1"/>
          </p:nvPr>
        </p:nvSpPr>
        <p:spPr/>
        <p:txBody>
          <a:bodyPr/>
          <a:lstStyle/>
          <a:p>
            <a:pPr lvl="0"/>
            <a:endParaRPr lang="de-DE" sz="1400" dirty="0"/>
          </a:p>
        </p:txBody>
      </p:sp>
      <p:sp>
        <p:nvSpPr>
          <p:cNvPr id="4" name="Foliennummernplatzhalter 3"/>
          <p:cNvSpPr>
            <a:spLocks noGrp="1"/>
          </p:cNvSpPr>
          <p:nvPr>
            <p:ph type="sldNum" sz="quarter" idx="10"/>
          </p:nvPr>
        </p:nvSpPr>
        <p:spPr/>
        <p:txBody>
          <a:bodyPr/>
          <a:lstStyle/>
          <a:p>
            <a:fld id="{A8D1544D-F39A-4F55-BC21-9BE909A9BACC}" type="slidenum">
              <a:rPr lang="de-DE" smtClean="0"/>
              <a:pPr/>
              <a:t>12</a:t>
            </a:fld>
            <a:endParaRPr lang="de-DE"/>
          </a:p>
        </p:txBody>
      </p:sp>
    </p:spTree>
    <p:extLst>
      <p:ext uri="{BB962C8B-B14F-4D97-AF65-F5344CB8AC3E}">
        <p14:creationId xmlns="" xmlns:p14="http://schemas.microsoft.com/office/powerpoint/2010/main" val="1662747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in FB or plywood</a:t>
            </a:r>
          </a:p>
          <a:p>
            <a:r>
              <a:rPr lang="en-US" dirty="0"/>
              <a:t>All ½” construction including back</a:t>
            </a:r>
          </a:p>
          <a:p>
            <a:r>
              <a:rPr lang="en-US" dirty="0"/>
              <a:t>37 Door styles</a:t>
            </a:r>
          </a:p>
        </p:txBody>
      </p:sp>
      <p:sp>
        <p:nvSpPr>
          <p:cNvPr id="4" name="Slide Number Placeholder 3"/>
          <p:cNvSpPr>
            <a:spLocks noGrp="1"/>
          </p:cNvSpPr>
          <p:nvPr>
            <p:ph type="sldNum" sz="quarter" idx="10"/>
          </p:nvPr>
        </p:nvSpPr>
        <p:spPr/>
        <p:txBody>
          <a:bodyPr/>
          <a:lstStyle/>
          <a:p>
            <a:fld id="{A8D1544D-F39A-4F55-BC21-9BE909A9BACC}" type="slidenum">
              <a:rPr lang="de-DE" smtClean="0"/>
              <a:pPr/>
              <a:t>13</a:t>
            </a:fld>
            <a:endParaRPr lang="de-DE"/>
          </a:p>
        </p:txBody>
      </p:sp>
    </p:spTree>
    <p:extLst>
      <p:ext uri="{BB962C8B-B14F-4D97-AF65-F5344CB8AC3E}">
        <p14:creationId xmlns="" xmlns:p14="http://schemas.microsoft.com/office/powerpoint/2010/main" val="290549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95 Modern Classic Stains</a:t>
            </a:r>
          </a:p>
          <a:p>
            <a:r>
              <a:rPr lang="en-US" dirty="0"/>
              <a:t>9 Wood species</a:t>
            </a:r>
          </a:p>
        </p:txBody>
      </p:sp>
      <p:sp>
        <p:nvSpPr>
          <p:cNvPr id="4" name="Slide Number Placeholder 3"/>
          <p:cNvSpPr>
            <a:spLocks noGrp="1"/>
          </p:cNvSpPr>
          <p:nvPr>
            <p:ph type="sldNum" sz="quarter" idx="10"/>
          </p:nvPr>
        </p:nvSpPr>
        <p:spPr/>
        <p:txBody>
          <a:bodyPr/>
          <a:lstStyle/>
          <a:p>
            <a:fld id="{A8D1544D-F39A-4F55-BC21-9BE909A9BACC}" type="slidenum">
              <a:rPr lang="de-DE" smtClean="0"/>
              <a:pPr/>
              <a:t>14</a:t>
            </a:fld>
            <a:endParaRPr lang="de-DE"/>
          </a:p>
        </p:txBody>
      </p:sp>
    </p:spTree>
    <p:extLst>
      <p:ext uri="{BB962C8B-B14F-4D97-AF65-F5344CB8AC3E}">
        <p14:creationId xmlns="" xmlns:p14="http://schemas.microsoft.com/office/powerpoint/2010/main" val="3064631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39 Complex Expressions</a:t>
            </a:r>
          </a:p>
        </p:txBody>
      </p:sp>
      <p:sp>
        <p:nvSpPr>
          <p:cNvPr id="4" name="Slide Number Placeholder 3"/>
          <p:cNvSpPr>
            <a:spLocks noGrp="1"/>
          </p:cNvSpPr>
          <p:nvPr>
            <p:ph type="sldNum" sz="quarter" idx="10"/>
          </p:nvPr>
        </p:nvSpPr>
        <p:spPr/>
        <p:txBody>
          <a:bodyPr/>
          <a:lstStyle/>
          <a:p>
            <a:fld id="{A8D1544D-F39A-4F55-BC21-9BE909A9BACC}" type="slidenum">
              <a:rPr lang="de-DE" smtClean="0"/>
              <a:pPr/>
              <a:t>15</a:t>
            </a:fld>
            <a:endParaRPr lang="de-DE"/>
          </a:p>
        </p:txBody>
      </p:sp>
    </p:spTree>
    <p:extLst>
      <p:ext uri="{BB962C8B-B14F-4D97-AF65-F5344CB8AC3E}">
        <p14:creationId xmlns="" xmlns:p14="http://schemas.microsoft.com/office/powerpoint/2010/main" val="2568491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Fabulous Paints featuring our Advance Corner Technology</a:t>
            </a:r>
          </a:p>
          <a:p>
            <a:r>
              <a:rPr lang="en-US" dirty="0"/>
              <a:t>And the industry’s leading paint match program - $25</a:t>
            </a:r>
          </a:p>
        </p:txBody>
      </p:sp>
      <p:sp>
        <p:nvSpPr>
          <p:cNvPr id="4" name="Slide Number Placeholder 3"/>
          <p:cNvSpPr>
            <a:spLocks noGrp="1"/>
          </p:cNvSpPr>
          <p:nvPr>
            <p:ph type="sldNum" sz="quarter" idx="10"/>
          </p:nvPr>
        </p:nvSpPr>
        <p:spPr/>
        <p:txBody>
          <a:bodyPr/>
          <a:lstStyle/>
          <a:p>
            <a:fld id="{A8D1544D-F39A-4F55-BC21-9BE909A9BACC}" type="slidenum">
              <a:rPr lang="de-DE" smtClean="0"/>
              <a:pPr/>
              <a:t>16</a:t>
            </a:fld>
            <a:endParaRPr lang="de-DE"/>
          </a:p>
        </p:txBody>
      </p:sp>
    </p:spTree>
    <p:extLst>
      <p:ext uri="{BB962C8B-B14F-4D97-AF65-F5344CB8AC3E}">
        <p14:creationId xmlns="" xmlns:p14="http://schemas.microsoft.com/office/powerpoint/2010/main" val="1374382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7550" y="1162050"/>
            <a:ext cx="5575300" cy="3136900"/>
          </a:xfrm>
        </p:spPr>
      </p:sp>
      <p:sp>
        <p:nvSpPr>
          <p:cNvPr id="3" name="Notizenplatzhalter 2"/>
          <p:cNvSpPr>
            <a:spLocks noGrp="1"/>
          </p:cNvSpPr>
          <p:nvPr>
            <p:ph type="body" idx="1"/>
          </p:nvPr>
        </p:nvSpPr>
        <p:spPr/>
        <p:txBody>
          <a:bodyPr/>
          <a:lstStyle/>
          <a:p>
            <a:r>
              <a:rPr lang="de-DE" dirty="0"/>
              <a:t>Evoke is designed for designers to be better in every way.  Evoke is furniture grade cabinetry with an unsurpassed finish, handcrafted in 4-weeks at a semi-custom price.  We also understand the importance of order entry and managing projects.  So we developed a visusal, user-friendly order program that simpflies order entry and project management. </a:t>
            </a:r>
          </a:p>
        </p:txBody>
      </p:sp>
      <p:sp>
        <p:nvSpPr>
          <p:cNvPr id="4" name="Foliennummernplatzhalter 3"/>
          <p:cNvSpPr>
            <a:spLocks noGrp="1"/>
          </p:cNvSpPr>
          <p:nvPr>
            <p:ph type="sldNum" sz="quarter" idx="10"/>
          </p:nvPr>
        </p:nvSpPr>
        <p:spPr/>
        <p:txBody>
          <a:bodyPr/>
          <a:lstStyle/>
          <a:p>
            <a:fld id="{A8D1544D-F39A-4F55-BC21-9BE909A9BACC}" type="slidenum">
              <a:rPr lang="de-DE" smtClean="0"/>
              <a:pPr/>
              <a:t>17</a:t>
            </a:fld>
            <a:endParaRPr lang="de-DE"/>
          </a:p>
        </p:txBody>
      </p:sp>
    </p:spTree>
    <p:extLst>
      <p:ext uri="{BB962C8B-B14F-4D97-AF65-F5344CB8AC3E}">
        <p14:creationId xmlns="" xmlns:p14="http://schemas.microsoft.com/office/powerpoint/2010/main" val="4203937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1544D-F39A-4F55-BC21-9BE909A9BACC}" type="slidenum">
              <a:rPr lang="de-DE" smtClean="0"/>
              <a:pPr/>
              <a:t>2</a:t>
            </a:fld>
            <a:endParaRPr lang="de-DE"/>
          </a:p>
        </p:txBody>
      </p:sp>
    </p:spTree>
    <p:extLst>
      <p:ext uri="{BB962C8B-B14F-4D97-AF65-F5344CB8AC3E}">
        <p14:creationId xmlns="" xmlns:p14="http://schemas.microsoft.com/office/powerpoint/2010/main" val="3550874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7550" y="1162050"/>
            <a:ext cx="5575300" cy="3136900"/>
          </a:xfrm>
        </p:spPr>
      </p:sp>
      <p:sp>
        <p:nvSpPr>
          <p:cNvPr id="3" name="Notizenplatzhalter 2"/>
          <p:cNvSpPr>
            <a:spLocks noGrp="1"/>
          </p:cNvSpPr>
          <p:nvPr>
            <p:ph type="body" idx="1"/>
          </p:nvPr>
        </p:nvSpPr>
        <p:spPr/>
        <p:txBody>
          <a:bodyPr/>
          <a:lstStyle/>
          <a:p>
            <a:r>
              <a:rPr lang="de-DE" sz="1800" dirty="0"/>
              <a:t>Evoke is furniture grade cabinetry that features our unsurpassed finish – crafted in 4-weeks.  It provides the best move up/move down solution for your customers.</a:t>
            </a:r>
          </a:p>
          <a:p>
            <a:endParaRPr lang="de-DE" sz="1800" dirty="0"/>
          </a:p>
          <a:p>
            <a:r>
              <a:rPr lang="de-DE" sz="1800" dirty="0"/>
              <a:t>Move up to furniture grade quality and flexibility at semi-custom prices or move down from custom without sacrificing desing or style.</a:t>
            </a:r>
          </a:p>
        </p:txBody>
      </p:sp>
      <p:sp>
        <p:nvSpPr>
          <p:cNvPr id="4" name="Foliennummernplatzhalter 3"/>
          <p:cNvSpPr>
            <a:spLocks noGrp="1"/>
          </p:cNvSpPr>
          <p:nvPr>
            <p:ph type="sldNum" sz="quarter" idx="10"/>
          </p:nvPr>
        </p:nvSpPr>
        <p:spPr/>
        <p:txBody>
          <a:bodyPr/>
          <a:lstStyle/>
          <a:p>
            <a:pPr defTabSz="465887">
              <a:defRPr/>
            </a:pPr>
            <a:fld id="{A8D1544D-F39A-4F55-BC21-9BE909A9BACC}" type="slidenum">
              <a:rPr lang="de-DE">
                <a:solidFill>
                  <a:prstClr val="black"/>
                </a:solidFill>
                <a:latin typeface="Calibri" panose="020F0502020204030204"/>
              </a:rPr>
              <a:pPr defTabSz="465887">
                <a:defRPr/>
              </a:pPr>
              <a:t>3</a:t>
            </a:fld>
            <a:endParaRPr lang="de-DE">
              <a:solidFill>
                <a:prstClr val="black"/>
              </a:solidFill>
              <a:latin typeface="Calibri" panose="020F0502020204030204"/>
            </a:endParaRPr>
          </a:p>
        </p:txBody>
      </p:sp>
    </p:spTree>
    <p:extLst>
      <p:ext uri="{BB962C8B-B14F-4D97-AF65-F5344CB8AC3E}">
        <p14:creationId xmlns="" xmlns:p14="http://schemas.microsoft.com/office/powerpoint/2010/main" val="341524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7550" y="1162050"/>
            <a:ext cx="5575300" cy="3136900"/>
          </a:xfrm>
        </p:spPr>
      </p:sp>
      <p:sp>
        <p:nvSpPr>
          <p:cNvPr id="3" name="Notizenplatzhalter 2"/>
          <p:cNvSpPr>
            <a:spLocks noGrp="1"/>
          </p:cNvSpPr>
          <p:nvPr>
            <p:ph type="body" idx="1"/>
          </p:nvPr>
        </p:nvSpPr>
        <p:spPr/>
        <p:txBody>
          <a:bodyPr/>
          <a:lstStyle/>
          <a:p>
            <a:r>
              <a:rPr lang="de-DE" sz="1800" dirty="0"/>
              <a:t>Evoke is furniture grade cabinetry that features our unsurpassed finish – crafted in 4-weeks.  It provides the best move up/move down solution for your customers.</a:t>
            </a:r>
          </a:p>
          <a:p>
            <a:endParaRPr lang="de-DE" sz="1800" dirty="0"/>
          </a:p>
          <a:p>
            <a:r>
              <a:rPr lang="de-DE" sz="1800" dirty="0"/>
              <a:t>Move up to furniture grade quality and flexibility at semi-custom prices or move down from custom without sacrificing desing or style.</a:t>
            </a:r>
          </a:p>
          <a:p>
            <a:endParaRPr lang="de-DE" sz="1800" dirty="0"/>
          </a:p>
          <a:p>
            <a:r>
              <a:rPr lang="de-DE" sz="1800" dirty="0"/>
              <a:t>Evoke is an easy, designer-centric semi-custom cabinet line with exceptional support, the right style choices, quality craftsmanship and provides exceptional value.</a:t>
            </a:r>
          </a:p>
        </p:txBody>
      </p:sp>
      <p:sp>
        <p:nvSpPr>
          <p:cNvPr id="4" name="Foliennummernplatzhalter 3"/>
          <p:cNvSpPr>
            <a:spLocks noGrp="1"/>
          </p:cNvSpPr>
          <p:nvPr>
            <p:ph type="sldNum" sz="quarter" idx="10"/>
          </p:nvPr>
        </p:nvSpPr>
        <p:spPr/>
        <p:txBody>
          <a:bodyPr/>
          <a:lstStyle/>
          <a:p>
            <a:fld id="{A8D1544D-F39A-4F55-BC21-9BE909A9BACC}" type="slidenum">
              <a:rPr lang="de-DE" smtClean="0"/>
              <a:pPr/>
              <a:t>4</a:t>
            </a:fld>
            <a:endParaRPr lang="de-DE"/>
          </a:p>
        </p:txBody>
      </p:sp>
    </p:spTree>
    <p:extLst>
      <p:ext uri="{BB962C8B-B14F-4D97-AF65-F5344CB8AC3E}">
        <p14:creationId xmlns="" xmlns:p14="http://schemas.microsoft.com/office/powerpoint/2010/main" val="4054178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7550" y="1162050"/>
            <a:ext cx="5575300" cy="31369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pPr/>
              <a:t>5</a:t>
            </a:fld>
            <a:endParaRPr lang="de-DE"/>
          </a:p>
        </p:txBody>
      </p:sp>
    </p:spTree>
    <p:extLst>
      <p:ext uri="{BB962C8B-B14F-4D97-AF65-F5344CB8AC3E}">
        <p14:creationId xmlns="" xmlns:p14="http://schemas.microsoft.com/office/powerpoint/2010/main" val="56997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7550" y="1162050"/>
            <a:ext cx="5575300" cy="3136900"/>
          </a:xfrm>
        </p:spPr>
      </p:sp>
      <p:sp>
        <p:nvSpPr>
          <p:cNvPr id="3" name="Notizenplatzhalter 2"/>
          <p:cNvSpPr>
            <a:spLocks noGrp="1"/>
          </p:cNvSpPr>
          <p:nvPr>
            <p:ph type="body" idx="1"/>
          </p:nvPr>
        </p:nvSpPr>
        <p:spPr/>
        <p:txBody>
          <a:bodyPr/>
          <a:lstStyle/>
          <a:p>
            <a:pPr lvl="0"/>
            <a:r>
              <a:rPr lang="en-US" sz="1400" dirty="0"/>
              <a:t>Accurate images - Shows you exactly what you are getting, don’t have to spend a lot of time reading descriptions to know what you’re getting</a:t>
            </a:r>
            <a:endParaRPr lang="de-DE" sz="1400" dirty="0"/>
          </a:p>
        </p:txBody>
      </p:sp>
      <p:sp>
        <p:nvSpPr>
          <p:cNvPr id="4" name="Foliennummernplatzhalter 3"/>
          <p:cNvSpPr>
            <a:spLocks noGrp="1"/>
          </p:cNvSpPr>
          <p:nvPr>
            <p:ph type="sldNum" sz="quarter" idx="10"/>
          </p:nvPr>
        </p:nvSpPr>
        <p:spPr/>
        <p:txBody>
          <a:bodyPr/>
          <a:lstStyle/>
          <a:p>
            <a:fld id="{A8D1544D-F39A-4F55-BC21-9BE909A9BACC}" type="slidenum">
              <a:rPr lang="de-DE" smtClean="0"/>
              <a:pPr/>
              <a:t>6</a:t>
            </a:fld>
            <a:endParaRPr lang="de-DE"/>
          </a:p>
        </p:txBody>
      </p:sp>
    </p:spTree>
    <p:extLst>
      <p:ext uri="{BB962C8B-B14F-4D97-AF65-F5344CB8AC3E}">
        <p14:creationId xmlns="" xmlns:p14="http://schemas.microsoft.com/office/powerpoint/2010/main" val="3761535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7550" y="1162050"/>
            <a:ext cx="5575300" cy="31369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pPr/>
              <a:t>7</a:t>
            </a:fld>
            <a:endParaRPr lang="de-DE"/>
          </a:p>
        </p:txBody>
      </p:sp>
    </p:spTree>
    <p:extLst>
      <p:ext uri="{BB962C8B-B14F-4D97-AF65-F5344CB8AC3E}">
        <p14:creationId xmlns="" xmlns:p14="http://schemas.microsoft.com/office/powerpoint/2010/main" val="157673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7550" y="1162050"/>
            <a:ext cx="5575300" cy="3136900"/>
          </a:xfrm>
        </p:spPr>
      </p:sp>
      <p:sp>
        <p:nvSpPr>
          <p:cNvPr id="3" name="Notizenplatzhalter 2"/>
          <p:cNvSpPr>
            <a:spLocks noGrp="1"/>
          </p:cNvSpPr>
          <p:nvPr>
            <p:ph type="body" idx="1"/>
          </p:nvPr>
        </p:nvSpPr>
        <p:spPr/>
        <p:txBody>
          <a:bodyPr/>
          <a:lstStyle/>
          <a:p>
            <a:pPr lvl="0"/>
            <a:r>
              <a:rPr lang="en-US" sz="1400" dirty="0"/>
              <a:t>Help take the guess work out of what works well together.</a:t>
            </a:r>
          </a:p>
          <a:p>
            <a:pPr lvl="0"/>
            <a:r>
              <a:rPr lang="en-US" sz="1400" dirty="0"/>
              <a:t>It is hard when your viewing products on a page instead of in person, so we took some of the guess work out by placing the design driven items into design groups. Making them easy to identify. Especially helpful for new designs who are just getting comfortable with the products. </a:t>
            </a:r>
          </a:p>
          <a:p>
            <a:endParaRPr lang="de-DE" sz="1400" dirty="0"/>
          </a:p>
        </p:txBody>
      </p:sp>
      <p:sp>
        <p:nvSpPr>
          <p:cNvPr id="4" name="Foliennummernplatzhalter 3"/>
          <p:cNvSpPr>
            <a:spLocks noGrp="1"/>
          </p:cNvSpPr>
          <p:nvPr>
            <p:ph type="sldNum" sz="quarter" idx="10"/>
          </p:nvPr>
        </p:nvSpPr>
        <p:spPr/>
        <p:txBody>
          <a:bodyPr/>
          <a:lstStyle/>
          <a:p>
            <a:fld id="{A8D1544D-F39A-4F55-BC21-9BE909A9BACC}" type="slidenum">
              <a:rPr lang="de-DE" smtClean="0"/>
              <a:pPr/>
              <a:t>8</a:t>
            </a:fld>
            <a:endParaRPr lang="de-DE"/>
          </a:p>
        </p:txBody>
      </p:sp>
    </p:spTree>
    <p:extLst>
      <p:ext uri="{BB962C8B-B14F-4D97-AF65-F5344CB8AC3E}">
        <p14:creationId xmlns="" xmlns:p14="http://schemas.microsoft.com/office/powerpoint/2010/main" val="1835463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7550" y="1162050"/>
            <a:ext cx="5575300" cy="3136900"/>
          </a:xfrm>
        </p:spPr>
      </p:sp>
      <p:sp>
        <p:nvSpPr>
          <p:cNvPr id="3" name="Notizenplatzhalter 2"/>
          <p:cNvSpPr>
            <a:spLocks noGrp="1"/>
          </p:cNvSpPr>
          <p:nvPr>
            <p:ph type="body" idx="1"/>
          </p:nvPr>
        </p:nvSpPr>
        <p:spPr/>
        <p:txBody>
          <a:bodyPr/>
          <a:lstStyle/>
          <a:p>
            <a:pPr lvl="0"/>
            <a:r>
              <a:rPr lang="en-US" sz="1400" dirty="0"/>
              <a:t>The side tabs (sub category’s) </a:t>
            </a:r>
          </a:p>
          <a:p>
            <a:pPr lvl="0"/>
            <a:r>
              <a:rPr lang="en-US" sz="1400" dirty="0"/>
              <a:t>Find products easily without hassle </a:t>
            </a:r>
          </a:p>
          <a:p>
            <a:pPr lvl="0"/>
            <a:endParaRPr lang="en-US" sz="1400" dirty="0"/>
          </a:p>
          <a:p>
            <a:pPr lvl="0"/>
            <a:r>
              <a:rPr lang="en-US" sz="1400" dirty="0"/>
              <a:t>The mod availability guide </a:t>
            </a:r>
          </a:p>
          <a:p>
            <a:pPr lvl="0"/>
            <a:r>
              <a:rPr lang="en-US" sz="1400" dirty="0"/>
              <a:t>Let’s you know exactly what you can and cannot do by cabinet, helping you avoid over committing to your customers and having to back track later when the factory declines your request</a:t>
            </a:r>
          </a:p>
          <a:p>
            <a:pPr lvl="0"/>
            <a:endParaRPr lang="en-US" sz="1400" dirty="0"/>
          </a:p>
          <a:p>
            <a:pPr lvl="0"/>
            <a:r>
              <a:rPr lang="en-US" sz="1400" dirty="0"/>
              <a:t>More category’s </a:t>
            </a:r>
          </a:p>
          <a:p>
            <a:r>
              <a:rPr lang="en-US" sz="1400" dirty="0"/>
              <a:t>Making navigation a breeze when looking for panels and other accessories needed to add the final touches to a design</a:t>
            </a:r>
          </a:p>
          <a:p>
            <a:pPr lvl="0"/>
            <a:endParaRPr lang="en-US" sz="1400" dirty="0"/>
          </a:p>
          <a:p>
            <a:endParaRPr lang="de-DE" sz="1400" dirty="0"/>
          </a:p>
        </p:txBody>
      </p:sp>
      <p:sp>
        <p:nvSpPr>
          <p:cNvPr id="4" name="Foliennummernplatzhalter 3"/>
          <p:cNvSpPr>
            <a:spLocks noGrp="1"/>
          </p:cNvSpPr>
          <p:nvPr>
            <p:ph type="sldNum" sz="quarter" idx="10"/>
          </p:nvPr>
        </p:nvSpPr>
        <p:spPr/>
        <p:txBody>
          <a:bodyPr/>
          <a:lstStyle/>
          <a:p>
            <a:fld id="{A8D1544D-F39A-4F55-BC21-9BE909A9BACC}" type="slidenum">
              <a:rPr lang="de-DE" smtClean="0"/>
              <a:pPr/>
              <a:t>9</a:t>
            </a:fld>
            <a:endParaRPr lang="de-DE"/>
          </a:p>
        </p:txBody>
      </p:sp>
    </p:spTree>
    <p:extLst>
      <p:ext uri="{BB962C8B-B14F-4D97-AF65-F5344CB8AC3E}">
        <p14:creationId xmlns="" xmlns:p14="http://schemas.microsoft.com/office/powerpoint/2010/main" val="2949007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Empty">
    <p:bg>
      <p:bgPr>
        <a:solidFill>
          <a:schemeClr val="bg1"/>
        </a:solidFill>
        <a:effectLst/>
      </p:bgPr>
    </p:bg>
    <p:spTree>
      <p:nvGrpSpPr>
        <p:cNvPr id="1" name=""/>
        <p:cNvGrpSpPr/>
        <p:nvPr/>
      </p:nvGrpSpPr>
      <p:grpSpPr>
        <a:xfrm>
          <a:off x="0" y="0"/>
          <a:ext cx="0" cy="0"/>
          <a:chOff x="0" y="0"/>
          <a:chExt cx="0" cy="0"/>
        </a:xfrm>
      </p:grpSpPr>
      <p:sp>
        <p:nvSpPr>
          <p:cNvPr id="6" name="Textfeld 5"/>
          <p:cNvSpPr txBox="1"/>
          <p:nvPr userDrawn="1"/>
        </p:nvSpPr>
        <p:spPr>
          <a:xfrm>
            <a:off x="15973702" y="12796497"/>
            <a:ext cx="7696231" cy="400110"/>
          </a:xfrm>
          <a:prstGeom prst="rect">
            <a:avLst/>
          </a:prstGeom>
          <a:noFill/>
        </p:spPr>
        <p:txBody>
          <a:bodyPr wrap="square" rtlCol="0">
            <a:spAutoFit/>
          </a:bodyPr>
          <a:lstStyle/>
          <a:p>
            <a:pPr algn="r"/>
            <a:fld id="{260E2A6B-A809-4840-BF14-8648BC0BDF87}" type="slidenum">
              <a:rPr lang="id-ID" sz="2000" b="1" smtClean="0">
                <a:solidFill>
                  <a:schemeClr val="accent3"/>
                </a:solidFill>
                <a:latin typeface="Helvetica" panose="020B0500000000000000" pitchFamily="34" charset="0"/>
                <a:cs typeface="Calibri Light"/>
              </a:rPr>
              <a:pPr algn="r"/>
              <a:t>‹#›</a:t>
            </a:fld>
            <a:r>
              <a:rPr lang="de-DE" sz="2000" dirty="0">
                <a:solidFill>
                  <a:schemeClr val="bg1">
                    <a:lumMod val="75000"/>
                  </a:schemeClr>
                </a:solidFill>
                <a:latin typeface="Helvetica" panose="020B0500000000000000" pitchFamily="34" charset="0"/>
              </a:rPr>
              <a:t>  |  </a:t>
            </a:r>
            <a:r>
              <a:rPr lang="de-DE" sz="2000" dirty="0">
                <a:latin typeface="Helvetica" panose="020B0500000000000000" pitchFamily="34" charset="0"/>
              </a:rPr>
              <a:t>January 2018</a:t>
            </a:r>
          </a:p>
        </p:txBody>
      </p:sp>
      <p:sp>
        <p:nvSpPr>
          <p:cNvPr id="7" name="Textfeld 6"/>
          <p:cNvSpPr txBox="1"/>
          <p:nvPr userDrawn="1"/>
        </p:nvSpPr>
        <p:spPr>
          <a:xfrm>
            <a:off x="647166" y="12796497"/>
            <a:ext cx="7696231" cy="400110"/>
          </a:xfrm>
          <a:prstGeom prst="rect">
            <a:avLst/>
          </a:prstGeom>
          <a:noFill/>
        </p:spPr>
        <p:txBody>
          <a:bodyPr wrap="square" rtlCol="0">
            <a:spAutoFit/>
          </a:bodyPr>
          <a:lstStyle/>
          <a:p>
            <a:r>
              <a:rPr lang="de-DE" sz="2000" dirty="0">
                <a:solidFill>
                  <a:schemeClr val="accent3"/>
                </a:solidFill>
                <a:latin typeface="Helvetica" panose="020B0500000000000000" pitchFamily="34" charset="0"/>
              </a:rPr>
              <a:t>www.EvokeCabinetry.com</a:t>
            </a:r>
          </a:p>
        </p:txBody>
      </p:sp>
      <p:pic>
        <p:nvPicPr>
          <p:cNvPr id="8" name="Picture 7" descr="EVOKE Logo_RGB-Transparent.png"/>
          <p:cNvPicPr>
            <a:picLocks noChangeAspect="1"/>
          </p:cNvPicPr>
          <p:nvPr userDrawn="1"/>
        </p:nvPicPr>
        <p:blipFill>
          <a:blip r:embed="rId2" cstate="print"/>
          <a:stretch>
            <a:fillRect/>
          </a:stretch>
        </p:blipFill>
        <p:spPr>
          <a:xfrm>
            <a:off x="19393128" y="12783670"/>
            <a:ext cx="1524584" cy="447340"/>
          </a:xfrm>
          <a:prstGeom prst="rect">
            <a:avLst/>
          </a:prstGeom>
        </p:spPr>
      </p:pic>
    </p:spTree>
    <p:extLst>
      <p:ext uri="{BB962C8B-B14F-4D97-AF65-F5344CB8AC3E}">
        <p14:creationId xmlns="" xmlns:p14="http://schemas.microsoft.com/office/powerpoint/2010/main" val="167495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tandar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1301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355601"/>
            <a:ext cx="22549326" cy="1736726"/>
          </a:xfrm>
        </p:spPr>
        <p:txBody>
          <a:bodyPr/>
          <a:lstStyle>
            <a:lvl1pPr>
              <a:defRPr spc="0" baseline="0"/>
            </a:lvl1pPr>
          </a:lstStyle>
          <a:p>
            <a:r>
              <a:rPr lang="en-US" dirty="0"/>
              <a:t>Click to edit Master title style</a:t>
            </a:r>
          </a:p>
        </p:txBody>
      </p:sp>
      <p:sp>
        <p:nvSpPr>
          <p:cNvPr id="3" name="Content Placeholder 2"/>
          <p:cNvSpPr>
            <a:spLocks noGrp="1"/>
          </p:cNvSpPr>
          <p:nvPr>
            <p:ph idx="1"/>
          </p:nvPr>
        </p:nvSpPr>
        <p:spPr>
          <a:xfrm>
            <a:off x="1218883" y="2184403"/>
            <a:ext cx="22346179" cy="9398006"/>
          </a:xfrm>
        </p:spPr>
        <p:txBody>
          <a:bodyPr/>
          <a:lstStyle>
            <a:lvl1pPr>
              <a:buFontTx/>
              <a:buBlip>
                <a:blip r:embed="rId2"/>
              </a:buBlip>
              <a:defRPr i="0"/>
            </a:lvl1pPr>
            <a:lvl2pPr marL="2011177" indent="-731337">
              <a:buFontTx/>
              <a:buBlip>
                <a:blip r:embed="rId2"/>
              </a:buBlip>
              <a:defRPr i="0"/>
            </a:lvl2pPr>
            <a:lvl3pPr marL="3108183" indent="-731337">
              <a:buFontTx/>
              <a:buBlip>
                <a:blip r:embed="rId2"/>
              </a:buBlip>
              <a:defRPr i="0"/>
            </a:lvl3pPr>
            <a:lvl4pPr marL="4022354" indent="-548503">
              <a:buFontTx/>
              <a:buBlip>
                <a:blip r:embed="rId2"/>
              </a:buBlip>
              <a:defRPr i="0"/>
            </a:lvl4pPr>
            <a:lvl5pPr marL="4936526" indent="-548503">
              <a:buFontTx/>
              <a:buBlip>
                <a:blip r:embed="rId2"/>
              </a:buBlip>
              <a:defRPr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5288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mpty">
    <p:bg>
      <p:bgPr>
        <a:solidFill>
          <a:schemeClr val="bg1"/>
        </a:solidFill>
        <a:effectLst/>
      </p:bgPr>
    </p:bg>
    <p:spTree>
      <p:nvGrpSpPr>
        <p:cNvPr id="1" name=""/>
        <p:cNvGrpSpPr/>
        <p:nvPr/>
      </p:nvGrpSpPr>
      <p:grpSpPr>
        <a:xfrm>
          <a:off x="0" y="0"/>
          <a:ext cx="0" cy="0"/>
          <a:chOff x="0" y="0"/>
          <a:chExt cx="0" cy="0"/>
        </a:xfrm>
      </p:grpSpPr>
      <p:sp>
        <p:nvSpPr>
          <p:cNvPr id="6" name="Textfeld 5"/>
          <p:cNvSpPr txBox="1"/>
          <p:nvPr userDrawn="1"/>
        </p:nvSpPr>
        <p:spPr>
          <a:xfrm>
            <a:off x="15973702" y="12796497"/>
            <a:ext cx="7696231" cy="400110"/>
          </a:xfrm>
          <a:prstGeom prst="rect">
            <a:avLst/>
          </a:prstGeom>
          <a:noFill/>
        </p:spPr>
        <p:txBody>
          <a:bodyPr wrap="square" rtlCol="0">
            <a:spAutoFit/>
          </a:bodyPr>
          <a:lstStyle/>
          <a:p>
            <a:pPr algn="r"/>
            <a:fld id="{260E2A6B-A809-4840-BF14-8648BC0BDF87}" type="slidenum">
              <a:rPr lang="id-ID" sz="2000" b="1" smtClean="0">
                <a:solidFill>
                  <a:schemeClr val="accent3"/>
                </a:solidFill>
                <a:latin typeface="Helvetica" panose="020B0500000000000000" pitchFamily="34" charset="0"/>
                <a:cs typeface="Calibri Light"/>
              </a:rPr>
              <a:pPr algn="r"/>
              <a:t>‹#›</a:t>
            </a:fld>
            <a:r>
              <a:rPr lang="de-DE" sz="2000" dirty="0">
                <a:solidFill>
                  <a:schemeClr val="bg1">
                    <a:lumMod val="75000"/>
                  </a:schemeClr>
                </a:solidFill>
                <a:latin typeface="Helvetica" panose="020B0500000000000000" pitchFamily="34" charset="0"/>
              </a:rPr>
              <a:t>  |  </a:t>
            </a:r>
            <a:r>
              <a:rPr lang="de-DE" sz="2000" dirty="0">
                <a:latin typeface="Helvetica" panose="020B0500000000000000" pitchFamily="34" charset="0"/>
              </a:rPr>
              <a:t>January 2018</a:t>
            </a:r>
          </a:p>
        </p:txBody>
      </p:sp>
      <p:sp>
        <p:nvSpPr>
          <p:cNvPr id="7" name="Textfeld 6"/>
          <p:cNvSpPr txBox="1"/>
          <p:nvPr userDrawn="1"/>
        </p:nvSpPr>
        <p:spPr>
          <a:xfrm>
            <a:off x="647166" y="12796497"/>
            <a:ext cx="7696231" cy="400110"/>
          </a:xfrm>
          <a:prstGeom prst="rect">
            <a:avLst/>
          </a:prstGeom>
          <a:noFill/>
        </p:spPr>
        <p:txBody>
          <a:bodyPr wrap="square" rtlCol="0">
            <a:spAutoFit/>
          </a:bodyPr>
          <a:lstStyle/>
          <a:p>
            <a:r>
              <a:rPr lang="de-DE" sz="2000">
                <a:solidFill>
                  <a:schemeClr val="accent3"/>
                </a:solidFill>
                <a:latin typeface="Helvetica" panose="020B0500000000000000" pitchFamily="34" charset="0"/>
              </a:rPr>
              <a:t>www.yourwebsite.com</a:t>
            </a:r>
          </a:p>
        </p:txBody>
      </p:sp>
    </p:spTree>
    <p:extLst>
      <p:ext uri="{BB962C8B-B14F-4D97-AF65-F5344CB8AC3E}">
        <p14:creationId xmlns="" xmlns:p14="http://schemas.microsoft.com/office/powerpoint/2010/main" val="2642687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tandar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470780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1695698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8155868"/>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4645EF7E-BC42-45E6-A6AF-1F235099AD05}"/>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b="10377"/>
          <a:stretch/>
        </p:blipFill>
        <p:spPr>
          <a:xfrm>
            <a:off x="320423" y="873295"/>
            <a:ext cx="23736804" cy="11969410"/>
          </a:xfrm>
          <a:prstGeom prst="rect">
            <a:avLst/>
          </a:prstGeom>
        </p:spPr>
      </p:pic>
      <p:sp>
        <p:nvSpPr>
          <p:cNvPr id="8" name="Rechteck 7"/>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3">
            <a:extLst>
              <a:ext uri="{FF2B5EF4-FFF2-40B4-BE49-F238E27FC236}">
                <a16:creationId xmlns="" xmlns:a16="http://schemas.microsoft.com/office/drawing/2014/main" id="{C12D4E0B-8463-4E4A-8850-A924C7A8BA4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704338" y="6129707"/>
            <a:ext cx="4962303" cy="1456585"/>
          </a:xfrm>
          <a:prstGeom prst="rect">
            <a:avLst/>
          </a:prstGeom>
        </p:spPr>
      </p:pic>
    </p:spTree>
    <p:extLst>
      <p:ext uri="{BB962C8B-B14F-4D97-AF65-F5344CB8AC3E}">
        <p14:creationId xmlns="" xmlns:p14="http://schemas.microsoft.com/office/powerpoint/2010/main" val="1079799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hteck 5"/>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uppieren 1">
            <a:extLst>
              <a:ext uri="{FF2B5EF4-FFF2-40B4-BE49-F238E27FC236}">
                <a16:creationId xmlns="" xmlns:a16="http://schemas.microsoft.com/office/drawing/2014/main" id="{9D515141-C2FA-4692-AFE0-52A4072D74A1}"/>
              </a:ext>
            </a:extLst>
          </p:cNvPr>
          <p:cNvGrpSpPr/>
          <p:nvPr/>
        </p:nvGrpSpPr>
        <p:grpSpPr>
          <a:xfrm>
            <a:off x="632249" y="7053631"/>
            <a:ext cx="6933287" cy="4580514"/>
            <a:chOff x="2843460" y="4221941"/>
            <a:chExt cx="6933287" cy="4580514"/>
          </a:xfrm>
        </p:grpSpPr>
        <p:sp>
          <p:nvSpPr>
            <p:cNvPr id="14" name="Textfeld 19">
              <a:extLst>
                <a:ext uri="{FF2B5EF4-FFF2-40B4-BE49-F238E27FC236}">
                  <a16:creationId xmlns="" xmlns:a16="http://schemas.microsoft.com/office/drawing/2014/main" id="{13AE3AC8-A7A0-4210-9C3A-9E8D7AAB8F47}"/>
                </a:ext>
              </a:extLst>
            </p:cNvPr>
            <p:cNvSpPr txBox="1"/>
            <p:nvPr/>
          </p:nvSpPr>
          <p:spPr>
            <a:xfrm>
              <a:off x="2843460" y="4221941"/>
              <a:ext cx="6933287" cy="1938992"/>
            </a:xfrm>
            <a:prstGeom prst="rect">
              <a:avLst/>
            </a:prstGeom>
            <a:noFill/>
          </p:spPr>
          <p:txBody>
            <a:bodyPr wrap="square" rtlCol="0">
              <a:spAutoFit/>
            </a:bodyPr>
            <a:lstStyle/>
            <a:p>
              <a:r>
                <a:rPr lang="en-US" sz="6000" dirty="0">
                  <a:solidFill>
                    <a:schemeClr val="bg2">
                      <a:lumMod val="25000"/>
                    </a:schemeClr>
                  </a:solidFill>
                  <a:latin typeface="Century Gothic" panose="020B0502020202020204" pitchFamily="34" charset="0"/>
                </a:rPr>
                <a:t>Ideas to begin a conversation.</a:t>
              </a:r>
            </a:p>
          </p:txBody>
        </p:sp>
        <p:sp>
          <p:nvSpPr>
            <p:cNvPr id="15" name="Textfeld 20">
              <a:extLst>
                <a:ext uri="{FF2B5EF4-FFF2-40B4-BE49-F238E27FC236}">
                  <a16:creationId xmlns="" xmlns:a16="http://schemas.microsoft.com/office/drawing/2014/main" id="{1AB67730-96E0-432B-A481-7827A3BACB67}"/>
                </a:ext>
              </a:extLst>
            </p:cNvPr>
            <p:cNvSpPr txBox="1"/>
            <p:nvPr/>
          </p:nvSpPr>
          <p:spPr>
            <a:xfrm>
              <a:off x="2872957" y="7463627"/>
              <a:ext cx="4869340" cy="1338828"/>
            </a:xfrm>
            <a:prstGeom prst="rect">
              <a:avLst/>
            </a:prstGeom>
            <a:noFill/>
          </p:spPr>
          <p:txBody>
            <a:bodyPr wrap="square" rtlCol="0">
              <a:spAutoFit/>
            </a:bodyPr>
            <a:lstStyle/>
            <a:p>
              <a:pPr>
                <a:lnSpc>
                  <a:spcPct val="150000"/>
                </a:lnSpc>
              </a:pPr>
              <a:r>
                <a:rPr lang="de-DE" dirty="0">
                  <a:solidFill>
                    <a:schemeClr val="bg2">
                      <a:lumMod val="50000"/>
                    </a:schemeClr>
                  </a:solidFill>
                  <a:latin typeface="Century Gothic" panose="020B0502020202020204" pitchFamily="34" charset="0"/>
                </a:rPr>
                <a:t>Inspiration guide design ideas that include layout, 2002 file, how-to-order style suggestions and hardware.</a:t>
              </a:r>
            </a:p>
          </p:txBody>
        </p:sp>
      </p:grpSp>
      <p:sp>
        <p:nvSpPr>
          <p:cNvPr id="16" name="Rechteck 7">
            <a:extLst>
              <a:ext uri="{FF2B5EF4-FFF2-40B4-BE49-F238E27FC236}">
                <a16:creationId xmlns="" xmlns:a16="http://schemas.microsoft.com/office/drawing/2014/main" id="{5F8911CA-0E0B-4C5B-A227-96A64AFE010C}"/>
              </a:ext>
            </a:extLst>
          </p:cNvPr>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9">
            <a:extLst>
              <a:ext uri="{FF2B5EF4-FFF2-40B4-BE49-F238E27FC236}">
                <a16:creationId xmlns="" xmlns:a16="http://schemas.microsoft.com/office/drawing/2014/main" id="{63443EAA-EE2A-44A7-8FD8-82C7DD160ABB}"/>
              </a:ext>
            </a:extLst>
          </p:cNvPr>
          <p:cNvSpPr/>
          <p:nvPr/>
        </p:nvSpPr>
        <p:spPr>
          <a:xfrm>
            <a:off x="363138" y="761210"/>
            <a:ext cx="45719" cy="9445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2">
            <a:extLst>
              <a:ext uri="{FF2B5EF4-FFF2-40B4-BE49-F238E27FC236}">
                <a16:creationId xmlns="" xmlns:a16="http://schemas.microsoft.com/office/drawing/2014/main" id="{9A8837D8-1BAF-4D0B-8546-54E912F276C6}"/>
              </a:ext>
            </a:extLst>
          </p:cNvPr>
          <p:cNvSpPr/>
          <p:nvPr/>
        </p:nvSpPr>
        <p:spPr>
          <a:xfrm>
            <a:off x="6669"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7">
            <a:extLst>
              <a:ext uri="{FF2B5EF4-FFF2-40B4-BE49-F238E27FC236}">
                <a16:creationId xmlns="" xmlns:a16="http://schemas.microsoft.com/office/drawing/2014/main" id="{496A488C-DB07-4B29-852E-DE42ADF9BDB1}"/>
              </a:ext>
            </a:extLst>
          </p:cNvPr>
          <p:cNvSpPr txBox="1"/>
          <p:nvPr/>
        </p:nvSpPr>
        <p:spPr>
          <a:xfrm>
            <a:off x="632249"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2">
                    <a:lumMod val="25000"/>
                  </a:schemeClr>
                </a:solidFill>
                <a:latin typeface="Helvetica" panose="020B0500000000000000" pitchFamily="34" charset="0"/>
              </a:rPr>
              <a:t>Inspiration Guide</a:t>
            </a:r>
            <a:endParaRPr lang="de-DE" sz="4000" b="1" dirty="0">
              <a:solidFill>
                <a:schemeClr val="bg2">
                  <a:lumMod val="25000"/>
                </a:schemeClr>
              </a:solidFill>
              <a:latin typeface="Helvetica" panose="020B0500000000000000" pitchFamily="34" charset="0"/>
            </a:endParaRPr>
          </a:p>
        </p:txBody>
      </p:sp>
      <p:sp>
        <p:nvSpPr>
          <p:cNvPr id="20" name="Textfeld 9">
            <a:extLst>
              <a:ext uri="{FF2B5EF4-FFF2-40B4-BE49-F238E27FC236}">
                <a16:creationId xmlns="" xmlns:a16="http://schemas.microsoft.com/office/drawing/2014/main" id="{67098CE7-DF2D-4FB2-8695-BA31E4030150}"/>
              </a:ext>
            </a:extLst>
          </p:cNvPr>
          <p:cNvSpPr txBox="1"/>
          <p:nvPr/>
        </p:nvSpPr>
        <p:spPr>
          <a:xfrm>
            <a:off x="661746" y="1336443"/>
            <a:ext cx="76962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accent3"/>
                </a:solidFill>
                <a:latin typeface="Century Gothic" panose="020B0502020202020204" pitchFamily="34" charset="0"/>
              </a:rPr>
              <a:t>Design Ideas</a:t>
            </a:r>
          </a:p>
        </p:txBody>
      </p:sp>
      <p:sp>
        <p:nvSpPr>
          <p:cNvPr id="31" name="Ellipse 32">
            <a:extLst>
              <a:ext uri="{FF2B5EF4-FFF2-40B4-BE49-F238E27FC236}">
                <a16:creationId xmlns="" xmlns:a16="http://schemas.microsoft.com/office/drawing/2014/main" id="{D25119D0-A68C-4A2C-A551-7DFFA4DA9D81}"/>
              </a:ext>
            </a:extLst>
          </p:cNvPr>
          <p:cNvSpPr/>
          <p:nvPr/>
        </p:nvSpPr>
        <p:spPr>
          <a:xfrm>
            <a:off x="632249" y="6025202"/>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Century Gothic" panose="020B0502020202020204" pitchFamily="34" charset="0"/>
              </a:rPr>
              <a:t>01</a:t>
            </a:r>
          </a:p>
        </p:txBody>
      </p:sp>
      <p:pic>
        <p:nvPicPr>
          <p:cNvPr id="5" name="Picture 4">
            <a:extLst>
              <a:ext uri="{FF2B5EF4-FFF2-40B4-BE49-F238E27FC236}">
                <a16:creationId xmlns="" xmlns:a16="http://schemas.microsoft.com/office/drawing/2014/main" id="{20E32FF2-BAB7-4A3A-983E-52B7B1434A79}"/>
              </a:ext>
            </a:extLst>
          </p:cNvPr>
          <p:cNvPicPr>
            <a:picLocks noChangeAspect="1"/>
          </p:cNvPicPr>
          <p:nvPr/>
        </p:nvPicPr>
        <p:blipFill>
          <a:blip r:embed="rId4" cstate="print"/>
          <a:stretch>
            <a:fillRect/>
          </a:stretch>
        </p:blipFill>
        <p:spPr>
          <a:xfrm rot="420000">
            <a:off x="15318456" y="1753822"/>
            <a:ext cx="9285121" cy="12196801"/>
          </a:xfrm>
          <a:prstGeom prst="rect">
            <a:avLst/>
          </a:prstGeom>
          <a:ln w="3175">
            <a:solidFill>
              <a:schemeClr val="bg1">
                <a:lumMod val="90000"/>
              </a:schemeClr>
            </a:solidFill>
          </a:ln>
          <a:effectLst>
            <a:outerShdw blurRad="254000" dist="165100" dir="2700000" algn="ctr" rotWithShape="0">
              <a:srgbClr val="000000">
                <a:alpha val="30000"/>
              </a:srgbClr>
            </a:outerShdw>
          </a:effectLst>
        </p:spPr>
      </p:pic>
      <p:pic>
        <p:nvPicPr>
          <p:cNvPr id="4" name="Picture 3">
            <a:extLst>
              <a:ext uri="{FF2B5EF4-FFF2-40B4-BE49-F238E27FC236}">
                <a16:creationId xmlns="" xmlns:a16="http://schemas.microsoft.com/office/drawing/2014/main" id="{620AF653-C7F5-45AB-A7E0-AB2BBD20BDB6}"/>
              </a:ext>
            </a:extLst>
          </p:cNvPr>
          <p:cNvPicPr>
            <a:picLocks noChangeAspect="1"/>
          </p:cNvPicPr>
          <p:nvPr/>
        </p:nvPicPr>
        <p:blipFill>
          <a:blip r:embed="rId5" cstate="print"/>
          <a:stretch>
            <a:fillRect/>
          </a:stretch>
        </p:blipFill>
        <p:spPr>
          <a:xfrm rot="-420000">
            <a:off x="7657140" y="474662"/>
            <a:ext cx="9285121" cy="12196801"/>
          </a:xfrm>
          <a:prstGeom prst="rect">
            <a:avLst/>
          </a:prstGeom>
          <a:ln w="3175">
            <a:solidFill>
              <a:schemeClr val="bg1">
                <a:lumMod val="90000"/>
              </a:schemeClr>
            </a:solidFill>
          </a:ln>
          <a:effectLst>
            <a:outerShdw blurRad="254000" dist="165100" dir="2700000" algn="ctr" rotWithShape="0">
              <a:srgbClr val="000000">
                <a:alpha val="30000"/>
              </a:srgbClr>
            </a:outerShdw>
          </a:effectLst>
        </p:spPr>
      </p:pic>
    </p:spTree>
    <p:extLst>
      <p:ext uri="{BB962C8B-B14F-4D97-AF65-F5344CB8AC3E}">
        <p14:creationId xmlns="" xmlns:p14="http://schemas.microsoft.com/office/powerpoint/2010/main" val="3143271171"/>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uppieren 1">
            <a:extLst>
              <a:ext uri="{FF2B5EF4-FFF2-40B4-BE49-F238E27FC236}">
                <a16:creationId xmlns="" xmlns:a16="http://schemas.microsoft.com/office/drawing/2014/main" id="{9D515141-C2FA-4692-AFE0-52A4072D74A1}"/>
              </a:ext>
            </a:extLst>
          </p:cNvPr>
          <p:cNvGrpSpPr/>
          <p:nvPr/>
        </p:nvGrpSpPr>
        <p:grpSpPr>
          <a:xfrm>
            <a:off x="632249" y="7053631"/>
            <a:ext cx="6933287" cy="4580514"/>
            <a:chOff x="2843460" y="4221941"/>
            <a:chExt cx="6933287" cy="4580514"/>
          </a:xfrm>
        </p:grpSpPr>
        <p:sp>
          <p:nvSpPr>
            <p:cNvPr id="14" name="Textfeld 19">
              <a:extLst>
                <a:ext uri="{FF2B5EF4-FFF2-40B4-BE49-F238E27FC236}">
                  <a16:creationId xmlns="" xmlns:a16="http://schemas.microsoft.com/office/drawing/2014/main" id="{13AE3AC8-A7A0-4210-9C3A-9E8D7AAB8F47}"/>
                </a:ext>
              </a:extLst>
            </p:cNvPr>
            <p:cNvSpPr txBox="1"/>
            <p:nvPr/>
          </p:nvSpPr>
          <p:spPr>
            <a:xfrm>
              <a:off x="2843460" y="4221941"/>
              <a:ext cx="6933287" cy="1938992"/>
            </a:xfrm>
            <a:prstGeom prst="rect">
              <a:avLst/>
            </a:prstGeom>
            <a:noFill/>
          </p:spPr>
          <p:txBody>
            <a:bodyPr wrap="square" rtlCol="0">
              <a:spAutoFit/>
            </a:bodyPr>
            <a:lstStyle/>
            <a:p>
              <a:r>
                <a:rPr lang="en-US" sz="6000" dirty="0">
                  <a:solidFill>
                    <a:schemeClr val="bg2">
                      <a:lumMod val="25000"/>
                    </a:schemeClr>
                  </a:solidFill>
                  <a:latin typeface="Century Gothic" panose="020B0502020202020204" pitchFamily="34" charset="0"/>
                </a:rPr>
                <a:t>Ideas to begin a conversation.</a:t>
              </a:r>
            </a:p>
          </p:txBody>
        </p:sp>
        <p:sp>
          <p:nvSpPr>
            <p:cNvPr id="15" name="Textfeld 20">
              <a:extLst>
                <a:ext uri="{FF2B5EF4-FFF2-40B4-BE49-F238E27FC236}">
                  <a16:creationId xmlns="" xmlns:a16="http://schemas.microsoft.com/office/drawing/2014/main" id="{1AB67730-96E0-432B-A481-7827A3BACB67}"/>
                </a:ext>
              </a:extLst>
            </p:cNvPr>
            <p:cNvSpPr txBox="1"/>
            <p:nvPr/>
          </p:nvSpPr>
          <p:spPr>
            <a:xfrm>
              <a:off x="2872957" y="7463627"/>
              <a:ext cx="4869340" cy="1338828"/>
            </a:xfrm>
            <a:prstGeom prst="rect">
              <a:avLst/>
            </a:prstGeom>
            <a:noFill/>
          </p:spPr>
          <p:txBody>
            <a:bodyPr wrap="square" rtlCol="0">
              <a:spAutoFit/>
            </a:bodyPr>
            <a:lstStyle/>
            <a:p>
              <a:pPr>
                <a:lnSpc>
                  <a:spcPct val="150000"/>
                </a:lnSpc>
              </a:pPr>
              <a:r>
                <a:rPr lang="de-DE" dirty="0">
                  <a:solidFill>
                    <a:schemeClr val="bg2">
                      <a:lumMod val="50000"/>
                    </a:schemeClr>
                  </a:solidFill>
                  <a:latin typeface="Century Gothic" panose="020B0502020202020204" pitchFamily="34" charset="0"/>
                </a:rPr>
                <a:t>Inspiration guide design ideas that include layout, 2002 file, how-to-order style suggestions and hardware.</a:t>
              </a:r>
            </a:p>
          </p:txBody>
        </p:sp>
      </p:grpSp>
      <p:sp>
        <p:nvSpPr>
          <p:cNvPr id="16" name="Rechteck 7">
            <a:extLst>
              <a:ext uri="{FF2B5EF4-FFF2-40B4-BE49-F238E27FC236}">
                <a16:creationId xmlns="" xmlns:a16="http://schemas.microsoft.com/office/drawing/2014/main" id="{5F8911CA-0E0B-4C5B-A227-96A64AFE010C}"/>
              </a:ext>
            </a:extLst>
          </p:cNvPr>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9">
            <a:extLst>
              <a:ext uri="{FF2B5EF4-FFF2-40B4-BE49-F238E27FC236}">
                <a16:creationId xmlns="" xmlns:a16="http://schemas.microsoft.com/office/drawing/2014/main" id="{63443EAA-EE2A-44A7-8FD8-82C7DD160ABB}"/>
              </a:ext>
            </a:extLst>
          </p:cNvPr>
          <p:cNvSpPr/>
          <p:nvPr/>
        </p:nvSpPr>
        <p:spPr>
          <a:xfrm>
            <a:off x="363138" y="761210"/>
            <a:ext cx="45719" cy="9445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2">
            <a:extLst>
              <a:ext uri="{FF2B5EF4-FFF2-40B4-BE49-F238E27FC236}">
                <a16:creationId xmlns="" xmlns:a16="http://schemas.microsoft.com/office/drawing/2014/main" id="{9A8837D8-1BAF-4D0B-8546-54E912F276C6}"/>
              </a:ext>
            </a:extLst>
          </p:cNvPr>
          <p:cNvSpPr/>
          <p:nvPr/>
        </p:nvSpPr>
        <p:spPr>
          <a:xfrm>
            <a:off x="6669"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7">
            <a:extLst>
              <a:ext uri="{FF2B5EF4-FFF2-40B4-BE49-F238E27FC236}">
                <a16:creationId xmlns="" xmlns:a16="http://schemas.microsoft.com/office/drawing/2014/main" id="{496A488C-DB07-4B29-852E-DE42ADF9BDB1}"/>
              </a:ext>
            </a:extLst>
          </p:cNvPr>
          <p:cNvSpPr txBox="1"/>
          <p:nvPr/>
        </p:nvSpPr>
        <p:spPr>
          <a:xfrm>
            <a:off x="632249"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2">
                    <a:lumMod val="25000"/>
                  </a:schemeClr>
                </a:solidFill>
                <a:latin typeface="Helvetica" panose="020B0500000000000000" pitchFamily="34" charset="0"/>
              </a:rPr>
              <a:t>Inspiration Guide</a:t>
            </a:r>
            <a:endParaRPr lang="de-DE" sz="4000" b="1" dirty="0">
              <a:solidFill>
                <a:schemeClr val="bg2">
                  <a:lumMod val="25000"/>
                </a:schemeClr>
              </a:solidFill>
              <a:latin typeface="Helvetica" panose="020B0500000000000000" pitchFamily="34" charset="0"/>
            </a:endParaRPr>
          </a:p>
        </p:txBody>
      </p:sp>
      <p:sp>
        <p:nvSpPr>
          <p:cNvPr id="20" name="Textfeld 9">
            <a:extLst>
              <a:ext uri="{FF2B5EF4-FFF2-40B4-BE49-F238E27FC236}">
                <a16:creationId xmlns="" xmlns:a16="http://schemas.microsoft.com/office/drawing/2014/main" id="{67098CE7-DF2D-4FB2-8695-BA31E4030150}"/>
              </a:ext>
            </a:extLst>
          </p:cNvPr>
          <p:cNvSpPr txBox="1"/>
          <p:nvPr/>
        </p:nvSpPr>
        <p:spPr>
          <a:xfrm>
            <a:off x="661746" y="1336443"/>
            <a:ext cx="76962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accent3"/>
                </a:solidFill>
                <a:latin typeface="Century Gothic" panose="020B0502020202020204" pitchFamily="34" charset="0"/>
              </a:rPr>
              <a:t>Design Ideas</a:t>
            </a:r>
          </a:p>
        </p:txBody>
      </p:sp>
      <p:sp>
        <p:nvSpPr>
          <p:cNvPr id="31" name="Ellipse 32">
            <a:extLst>
              <a:ext uri="{FF2B5EF4-FFF2-40B4-BE49-F238E27FC236}">
                <a16:creationId xmlns="" xmlns:a16="http://schemas.microsoft.com/office/drawing/2014/main" id="{D25119D0-A68C-4A2C-A551-7DFFA4DA9D81}"/>
              </a:ext>
            </a:extLst>
          </p:cNvPr>
          <p:cNvSpPr/>
          <p:nvPr/>
        </p:nvSpPr>
        <p:spPr>
          <a:xfrm>
            <a:off x="632249" y="6025202"/>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Century Gothic" panose="020B0502020202020204" pitchFamily="34" charset="0"/>
              </a:rPr>
              <a:t>02</a:t>
            </a:r>
          </a:p>
        </p:txBody>
      </p:sp>
      <p:pic>
        <p:nvPicPr>
          <p:cNvPr id="9" name="Picture 8">
            <a:extLst>
              <a:ext uri="{FF2B5EF4-FFF2-40B4-BE49-F238E27FC236}">
                <a16:creationId xmlns="" xmlns:a16="http://schemas.microsoft.com/office/drawing/2014/main" id="{7389D11D-836E-4833-BC7B-5632CC97CBED}"/>
              </a:ext>
            </a:extLst>
          </p:cNvPr>
          <p:cNvPicPr>
            <a:picLocks noChangeAspect="1"/>
          </p:cNvPicPr>
          <p:nvPr/>
        </p:nvPicPr>
        <p:blipFill>
          <a:blip r:embed="rId3" cstate="print"/>
          <a:stretch>
            <a:fillRect/>
          </a:stretch>
        </p:blipFill>
        <p:spPr>
          <a:xfrm rot="420000">
            <a:off x="14390593" y="1753821"/>
            <a:ext cx="9285121" cy="12196801"/>
          </a:xfrm>
          <a:prstGeom prst="rect">
            <a:avLst/>
          </a:prstGeom>
          <a:ln w="3175">
            <a:solidFill>
              <a:schemeClr val="bg1">
                <a:lumMod val="90000"/>
              </a:schemeClr>
            </a:solidFill>
          </a:ln>
          <a:effectLst>
            <a:outerShdw blurRad="254000" dist="165100" dir="2700000" algn="ctr" rotWithShape="0">
              <a:srgbClr val="000000">
                <a:alpha val="30000"/>
              </a:srgbClr>
            </a:outerShdw>
          </a:effectLst>
        </p:spPr>
      </p:pic>
      <p:pic>
        <p:nvPicPr>
          <p:cNvPr id="8" name="Picture 7">
            <a:extLst>
              <a:ext uri="{FF2B5EF4-FFF2-40B4-BE49-F238E27FC236}">
                <a16:creationId xmlns="" xmlns:a16="http://schemas.microsoft.com/office/drawing/2014/main" id="{99B01002-70C1-4771-9FEC-9F8EACAB8665}"/>
              </a:ext>
            </a:extLst>
          </p:cNvPr>
          <p:cNvPicPr>
            <a:picLocks noChangeAspect="1"/>
          </p:cNvPicPr>
          <p:nvPr/>
        </p:nvPicPr>
        <p:blipFill>
          <a:blip r:embed="rId4" cstate="print"/>
          <a:stretch>
            <a:fillRect/>
          </a:stretch>
        </p:blipFill>
        <p:spPr>
          <a:xfrm rot="-420000">
            <a:off x="7549599" y="635775"/>
            <a:ext cx="9285121" cy="12196801"/>
          </a:xfrm>
          <a:prstGeom prst="rect">
            <a:avLst/>
          </a:prstGeom>
          <a:ln w="3175">
            <a:solidFill>
              <a:schemeClr val="bg1">
                <a:lumMod val="90000"/>
              </a:schemeClr>
            </a:solidFill>
          </a:ln>
          <a:effectLst>
            <a:outerShdw blurRad="254000" dist="165100" dir="2700000" algn="ctr" rotWithShape="0">
              <a:srgbClr val="000000">
                <a:alpha val="30000"/>
              </a:srgbClr>
            </a:outerShdw>
          </a:effectLst>
        </p:spPr>
      </p:pic>
    </p:spTree>
    <p:extLst>
      <p:ext uri="{BB962C8B-B14F-4D97-AF65-F5344CB8AC3E}">
        <p14:creationId xmlns="" xmlns:p14="http://schemas.microsoft.com/office/powerpoint/2010/main" val="367228394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uppieren 1">
            <a:extLst>
              <a:ext uri="{FF2B5EF4-FFF2-40B4-BE49-F238E27FC236}">
                <a16:creationId xmlns="" xmlns:a16="http://schemas.microsoft.com/office/drawing/2014/main" id="{9D515141-C2FA-4692-AFE0-52A4072D74A1}"/>
              </a:ext>
            </a:extLst>
          </p:cNvPr>
          <p:cNvGrpSpPr/>
          <p:nvPr/>
        </p:nvGrpSpPr>
        <p:grpSpPr>
          <a:xfrm>
            <a:off x="632249" y="7053631"/>
            <a:ext cx="6933287" cy="4580514"/>
            <a:chOff x="2843460" y="4221941"/>
            <a:chExt cx="6933287" cy="4580514"/>
          </a:xfrm>
        </p:grpSpPr>
        <p:sp>
          <p:nvSpPr>
            <p:cNvPr id="14" name="Textfeld 19">
              <a:extLst>
                <a:ext uri="{FF2B5EF4-FFF2-40B4-BE49-F238E27FC236}">
                  <a16:creationId xmlns="" xmlns:a16="http://schemas.microsoft.com/office/drawing/2014/main" id="{13AE3AC8-A7A0-4210-9C3A-9E8D7AAB8F47}"/>
                </a:ext>
              </a:extLst>
            </p:cNvPr>
            <p:cNvSpPr txBox="1"/>
            <p:nvPr/>
          </p:nvSpPr>
          <p:spPr>
            <a:xfrm>
              <a:off x="2843460" y="4221941"/>
              <a:ext cx="6933287" cy="1938992"/>
            </a:xfrm>
            <a:prstGeom prst="rect">
              <a:avLst/>
            </a:prstGeom>
            <a:noFill/>
          </p:spPr>
          <p:txBody>
            <a:bodyPr wrap="square" rtlCol="0">
              <a:spAutoFit/>
            </a:bodyPr>
            <a:lstStyle/>
            <a:p>
              <a:r>
                <a:rPr lang="en-US" sz="6000" dirty="0">
                  <a:solidFill>
                    <a:schemeClr val="bg2">
                      <a:lumMod val="25000"/>
                    </a:schemeClr>
                  </a:solidFill>
                  <a:latin typeface="Century Gothic" panose="020B0502020202020204" pitchFamily="34" charset="0"/>
                </a:rPr>
                <a:t>Ideas to begin a conversation.</a:t>
              </a:r>
            </a:p>
          </p:txBody>
        </p:sp>
        <p:sp>
          <p:nvSpPr>
            <p:cNvPr id="15" name="Textfeld 20">
              <a:extLst>
                <a:ext uri="{FF2B5EF4-FFF2-40B4-BE49-F238E27FC236}">
                  <a16:creationId xmlns="" xmlns:a16="http://schemas.microsoft.com/office/drawing/2014/main" id="{1AB67730-96E0-432B-A481-7827A3BACB67}"/>
                </a:ext>
              </a:extLst>
            </p:cNvPr>
            <p:cNvSpPr txBox="1"/>
            <p:nvPr/>
          </p:nvSpPr>
          <p:spPr>
            <a:xfrm>
              <a:off x="2872957" y="7463627"/>
              <a:ext cx="4869340" cy="1338828"/>
            </a:xfrm>
            <a:prstGeom prst="rect">
              <a:avLst/>
            </a:prstGeom>
            <a:noFill/>
          </p:spPr>
          <p:txBody>
            <a:bodyPr wrap="square" rtlCol="0">
              <a:spAutoFit/>
            </a:bodyPr>
            <a:lstStyle/>
            <a:p>
              <a:pPr>
                <a:lnSpc>
                  <a:spcPct val="150000"/>
                </a:lnSpc>
              </a:pPr>
              <a:r>
                <a:rPr lang="de-DE" dirty="0">
                  <a:solidFill>
                    <a:schemeClr val="bg2">
                      <a:lumMod val="50000"/>
                    </a:schemeClr>
                  </a:solidFill>
                  <a:latin typeface="Century Gothic" panose="020B0502020202020204" pitchFamily="34" charset="0"/>
                </a:rPr>
                <a:t>Inspiration guide design ideas that include layout, 2002 file, how-to-order style suggestions and hardware.</a:t>
              </a:r>
            </a:p>
          </p:txBody>
        </p:sp>
      </p:grpSp>
      <p:sp>
        <p:nvSpPr>
          <p:cNvPr id="16" name="Rechteck 7">
            <a:extLst>
              <a:ext uri="{FF2B5EF4-FFF2-40B4-BE49-F238E27FC236}">
                <a16:creationId xmlns="" xmlns:a16="http://schemas.microsoft.com/office/drawing/2014/main" id="{5F8911CA-0E0B-4C5B-A227-96A64AFE010C}"/>
              </a:ext>
            </a:extLst>
          </p:cNvPr>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9">
            <a:extLst>
              <a:ext uri="{FF2B5EF4-FFF2-40B4-BE49-F238E27FC236}">
                <a16:creationId xmlns="" xmlns:a16="http://schemas.microsoft.com/office/drawing/2014/main" id="{63443EAA-EE2A-44A7-8FD8-82C7DD160ABB}"/>
              </a:ext>
            </a:extLst>
          </p:cNvPr>
          <p:cNvSpPr/>
          <p:nvPr/>
        </p:nvSpPr>
        <p:spPr>
          <a:xfrm>
            <a:off x="363138" y="761210"/>
            <a:ext cx="45719" cy="9445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2">
            <a:extLst>
              <a:ext uri="{FF2B5EF4-FFF2-40B4-BE49-F238E27FC236}">
                <a16:creationId xmlns="" xmlns:a16="http://schemas.microsoft.com/office/drawing/2014/main" id="{9A8837D8-1BAF-4D0B-8546-54E912F276C6}"/>
              </a:ext>
            </a:extLst>
          </p:cNvPr>
          <p:cNvSpPr/>
          <p:nvPr/>
        </p:nvSpPr>
        <p:spPr>
          <a:xfrm>
            <a:off x="6669"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7">
            <a:extLst>
              <a:ext uri="{FF2B5EF4-FFF2-40B4-BE49-F238E27FC236}">
                <a16:creationId xmlns="" xmlns:a16="http://schemas.microsoft.com/office/drawing/2014/main" id="{496A488C-DB07-4B29-852E-DE42ADF9BDB1}"/>
              </a:ext>
            </a:extLst>
          </p:cNvPr>
          <p:cNvSpPr txBox="1"/>
          <p:nvPr/>
        </p:nvSpPr>
        <p:spPr>
          <a:xfrm>
            <a:off x="632249"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2">
                    <a:lumMod val="25000"/>
                  </a:schemeClr>
                </a:solidFill>
                <a:latin typeface="Helvetica" panose="020B0500000000000000" pitchFamily="34" charset="0"/>
              </a:rPr>
              <a:t>Inspiration Guide</a:t>
            </a:r>
            <a:endParaRPr lang="de-DE" sz="4000" b="1" dirty="0">
              <a:solidFill>
                <a:schemeClr val="bg2">
                  <a:lumMod val="25000"/>
                </a:schemeClr>
              </a:solidFill>
              <a:latin typeface="Helvetica" panose="020B0500000000000000" pitchFamily="34" charset="0"/>
            </a:endParaRPr>
          </a:p>
        </p:txBody>
      </p:sp>
      <p:sp>
        <p:nvSpPr>
          <p:cNvPr id="20" name="Textfeld 9">
            <a:extLst>
              <a:ext uri="{FF2B5EF4-FFF2-40B4-BE49-F238E27FC236}">
                <a16:creationId xmlns="" xmlns:a16="http://schemas.microsoft.com/office/drawing/2014/main" id="{67098CE7-DF2D-4FB2-8695-BA31E4030150}"/>
              </a:ext>
            </a:extLst>
          </p:cNvPr>
          <p:cNvSpPr txBox="1"/>
          <p:nvPr/>
        </p:nvSpPr>
        <p:spPr>
          <a:xfrm>
            <a:off x="661746" y="1336443"/>
            <a:ext cx="76962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accent3"/>
                </a:solidFill>
                <a:latin typeface="Century Gothic" panose="020B0502020202020204" pitchFamily="34" charset="0"/>
              </a:rPr>
              <a:t>Design Ideas</a:t>
            </a:r>
          </a:p>
        </p:txBody>
      </p:sp>
      <p:sp>
        <p:nvSpPr>
          <p:cNvPr id="31" name="Ellipse 32">
            <a:extLst>
              <a:ext uri="{FF2B5EF4-FFF2-40B4-BE49-F238E27FC236}">
                <a16:creationId xmlns="" xmlns:a16="http://schemas.microsoft.com/office/drawing/2014/main" id="{D25119D0-A68C-4A2C-A551-7DFFA4DA9D81}"/>
              </a:ext>
            </a:extLst>
          </p:cNvPr>
          <p:cNvSpPr/>
          <p:nvPr/>
        </p:nvSpPr>
        <p:spPr>
          <a:xfrm>
            <a:off x="632249" y="6025202"/>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Century Gothic" panose="020B0502020202020204" pitchFamily="34" charset="0"/>
              </a:rPr>
              <a:t>03</a:t>
            </a:r>
          </a:p>
        </p:txBody>
      </p:sp>
      <p:pic>
        <p:nvPicPr>
          <p:cNvPr id="3" name="Picture 2">
            <a:extLst>
              <a:ext uri="{FF2B5EF4-FFF2-40B4-BE49-F238E27FC236}">
                <a16:creationId xmlns="" xmlns:a16="http://schemas.microsoft.com/office/drawing/2014/main" id="{350C3377-BB23-4EEF-9F5D-B606E60E56E0}"/>
              </a:ext>
            </a:extLst>
          </p:cNvPr>
          <p:cNvPicPr>
            <a:picLocks noChangeAspect="1"/>
          </p:cNvPicPr>
          <p:nvPr/>
        </p:nvPicPr>
        <p:blipFill>
          <a:blip r:embed="rId3" cstate="print"/>
          <a:stretch>
            <a:fillRect/>
          </a:stretch>
        </p:blipFill>
        <p:spPr>
          <a:xfrm rot="420000">
            <a:off x="14785285" y="1626376"/>
            <a:ext cx="9285121" cy="12196801"/>
          </a:xfrm>
          <a:prstGeom prst="rect">
            <a:avLst/>
          </a:prstGeom>
          <a:ln w="3175">
            <a:solidFill>
              <a:schemeClr val="bg1">
                <a:lumMod val="90000"/>
              </a:schemeClr>
            </a:solidFill>
          </a:ln>
          <a:effectLst>
            <a:outerShdw blurRad="254000" dist="165100" dir="2700000" algn="ctr" rotWithShape="0">
              <a:srgbClr val="000000">
                <a:alpha val="30000"/>
              </a:srgbClr>
            </a:outerShdw>
          </a:effectLst>
        </p:spPr>
      </p:pic>
      <p:pic>
        <p:nvPicPr>
          <p:cNvPr id="8" name="Picture 7">
            <a:extLst>
              <a:ext uri="{FF2B5EF4-FFF2-40B4-BE49-F238E27FC236}">
                <a16:creationId xmlns="" xmlns:a16="http://schemas.microsoft.com/office/drawing/2014/main" id="{31771996-0F0E-4B04-AABE-F725C07406A6}"/>
              </a:ext>
            </a:extLst>
          </p:cNvPr>
          <p:cNvPicPr>
            <a:picLocks noChangeAspect="1"/>
          </p:cNvPicPr>
          <p:nvPr/>
        </p:nvPicPr>
        <p:blipFill>
          <a:blip r:embed="rId4" cstate="print"/>
          <a:stretch>
            <a:fillRect/>
          </a:stretch>
        </p:blipFill>
        <p:spPr>
          <a:xfrm rot="-420000">
            <a:off x="7747358" y="664348"/>
            <a:ext cx="9285121" cy="12196801"/>
          </a:xfrm>
          <a:prstGeom prst="rect">
            <a:avLst/>
          </a:prstGeom>
          <a:ln w="3175">
            <a:solidFill>
              <a:schemeClr val="bg1">
                <a:lumMod val="90000"/>
              </a:schemeClr>
            </a:solidFill>
          </a:ln>
          <a:effectLst>
            <a:outerShdw blurRad="254000" dist="165100" dir="2700000" algn="ctr" rotWithShape="0">
              <a:srgbClr val="000000">
                <a:alpha val="30000"/>
              </a:srgbClr>
            </a:outerShdw>
          </a:effectLst>
        </p:spPr>
      </p:pic>
    </p:spTree>
    <p:extLst>
      <p:ext uri="{BB962C8B-B14F-4D97-AF65-F5344CB8AC3E}">
        <p14:creationId xmlns="" xmlns:p14="http://schemas.microsoft.com/office/powerpoint/2010/main" val="321832160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18">
            <a:extLst>
              <a:ext uri="{FF2B5EF4-FFF2-40B4-BE49-F238E27FC236}">
                <a16:creationId xmlns="" xmlns:a16="http://schemas.microsoft.com/office/drawing/2014/main" id="{FDB820DA-0AD6-4F77-B507-3588D468230C}"/>
              </a:ext>
            </a:extLst>
          </p:cNvPr>
          <p:cNvSpPr/>
          <p:nvPr/>
        </p:nvSpPr>
        <p:spPr>
          <a:xfrm>
            <a:off x="363138" y="761210"/>
            <a:ext cx="45719" cy="94456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4546A"/>
              </a:solidFill>
            </a:endParaRPr>
          </a:p>
        </p:txBody>
      </p:sp>
      <p:sp>
        <p:nvSpPr>
          <p:cNvPr id="10" name="Textfeld 17">
            <a:extLst>
              <a:ext uri="{FF2B5EF4-FFF2-40B4-BE49-F238E27FC236}">
                <a16:creationId xmlns="" xmlns:a16="http://schemas.microsoft.com/office/drawing/2014/main" id="{B2FFF7BD-6AC8-4B25-B985-A2AB6C408668}"/>
              </a:ext>
            </a:extLst>
          </p:cNvPr>
          <p:cNvSpPr txBox="1"/>
          <p:nvPr/>
        </p:nvSpPr>
        <p:spPr>
          <a:xfrm>
            <a:off x="632249"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rgbClr val="535353"/>
                </a:solidFill>
                <a:latin typeface="Helvetica" panose="020B0500000000000000" pitchFamily="34" charset="0"/>
              </a:rPr>
              <a:t>Style Choices</a:t>
            </a:r>
            <a:endParaRPr lang="de-DE" sz="4000" b="1" dirty="0">
              <a:solidFill>
                <a:srgbClr val="535353"/>
              </a:solidFill>
              <a:latin typeface="Helvetica" panose="020B0500000000000000" pitchFamily="34" charset="0"/>
            </a:endParaRPr>
          </a:p>
        </p:txBody>
      </p:sp>
      <p:sp>
        <p:nvSpPr>
          <p:cNvPr id="11" name="Textfeld 9">
            <a:extLst>
              <a:ext uri="{FF2B5EF4-FFF2-40B4-BE49-F238E27FC236}">
                <a16:creationId xmlns="" xmlns:a16="http://schemas.microsoft.com/office/drawing/2014/main" id="{4EDA99C0-FCD3-4324-8987-EE11D40B58C4}"/>
              </a:ext>
            </a:extLst>
          </p:cNvPr>
          <p:cNvSpPr txBox="1"/>
          <p:nvPr/>
        </p:nvSpPr>
        <p:spPr>
          <a:xfrm>
            <a:off x="661746" y="1336443"/>
            <a:ext cx="76962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accent3"/>
                </a:solidFill>
                <a:latin typeface="Century Gothic" panose="020B0502020202020204" pitchFamily="34" charset="0"/>
              </a:rPr>
              <a:t>Construction</a:t>
            </a:r>
          </a:p>
        </p:txBody>
      </p:sp>
      <p:pic>
        <p:nvPicPr>
          <p:cNvPr id="3" name="Picture 2">
            <a:extLst>
              <a:ext uri="{FF2B5EF4-FFF2-40B4-BE49-F238E27FC236}">
                <a16:creationId xmlns="" xmlns:a16="http://schemas.microsoft.com/office/drawing/2014/main" id="{22FF9A79-A3C1-44A1-855B-43968A5B165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99374" y="2487553"/>
            <a:ext cx="11458177" cy="8588860"/>
          </a:xfrm>
          <a:prstGeom prst="rect">
            <a:avLst/>
          </a:prstGeom>
        </p:spPr>
      </p:pic>
    </p:spTree>
    <p:extLst>
      <p:ext uri="{BB962C8B-B14F-4D97-AF65-F5344CB8AC3E}">
        <p14:creationId xmlns="" xmlns:p14="http://schemas.microsoft.com/office/powerpoint/2010/main" val="425448329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18">
            <a:extLst>
              <a:ext uri="{FF2B5EF4-FFF2-40B4-BE49-F238E27FC236}">
                <a16:creationId xmlns="" xmlns:a16="http://schemas.microsoft.com/office/drawing/2014/main" id="{FDB820DA-0AD6-4F77-B507-3588D468230C}"/>
              </a:ext>
            </a:extLst>
          </p:cNvPr>
          <p:cNvSpPr/>
          <p:nvPr/>
        </p:nvSpPr>
        <p:spPr>
          <a:xfrm>
            <a:off x="363138" y="761210"/>
            <a:ext cx="45719" cy="94456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4546A"/>
              </a:solidFill>
            </a:endParaRPr>
          </a:p>
        </p:txBody>
      </p:sp>
      <p:sp>
        <p:nvSpPr>
          <p:cNvPr id="10" name="Textfeld 17">
            <a:extLst>
              <a:ext uri="{FF2B5EF4-FFF2-40B4-BE49-F238E27FC236}">
                <a16:creationId xmlns="" xmlns:a16="http://schemas.microsoft.com/office/drawing/2014/main" id="{B2FFF7BD-6AC8-4B25-B985-A2AB6C408668}"/>
              </a:ext>
            </a:extLst>
          </p:cNvPr>
          <p:cNvSpPr txBox="1"/>
          <p:nvPr/>
        </p:nvSpPr>
        <p:spPr>
          <a:xfrm>
            <a:off x="632249"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rgbClr val="535353"/>
                </a:solidFill>
                <a:latin typeface="Helvetica" panose="020B0500000000000000" pitchFamily="34" charset="0"/>
              </a:rPr>
              <a:t>Style Choices</a:t>
            </a:r>
            <a:endParaRPr lang="de-DE" sz="4000" b="1" dirty="0">
              <a:solidFill>
                <a:srgbClr val="535353"/>
              </a:solidFill>
              <a:latin typeface="Helvetica" panose="020B0500000000000000" pitchFamily="34" charset="0"/>
            </a:endParaRPr>
          </a:p>
        </p:txBody>
      </p:sp>
      <p:sp>
        <p:nvSpPr>
          <p:cNvPr id="11" name="Textfeld 9">
            <a:extLst>
              <a:ext uri="{FF2B5EF4-FFF2-40B4-BE49-F238E27FC236}">
                <a16:creationId xmlns="" xmlns:a16="http://schemas.microsoft.com/office/drawing/2014/main" id="{4EDA99C0-FCD3-4324-8987-EE11D40B58C4}"/>
              </a:ext>
            </a:extLst>
          </p:cNvPr>
          <p:cNvSpPr txBox="1"/>
          <p:nvPr/>
        </p:nvSpPr>
        <p:spPr>
          <a:xfrm>
            <a:off x="661746" y="1336443"/>
            <a:ext cx="76962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accent3"/>
                </a:solidFill>
                <a:latin typeface="Century Gothic" panose="020B0502020202020204" pitchFamily="34" charset="0"/>
              </a:rPr>
              <a:t>Modern Classics</a:t>
            </a:r>
          </a:p>
        </p:txBody>
      </p:sp>
      <p:pic>
        <p:nvPicPr>
          <p:cNvPr id="4" name="Picture 3">
            <a:extLst>
              <a:ext uri="{FF2B5EF4-FFF2-40B4-BE49-F238E27FC236}">
                <a16:creationId xmlns="" xmlns:a16="http://schemas.microsoft.com/office/drawing/2014/main" id="{D04A73F0-2074-422B-9C14-C3C54522FD8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437264" y="3383770"/>
            <a:ext cx="21503122" cy="6948460"/>
          </a:xfrm>
          <a:prstGeom prst="rect">
            <a:avLst/>
          </a:prstGeom>
        </p:spPr>
      </p:pic>
    </p:spTree>
    <p:extLst>
      <p:ext uri="{BB962C8B-B14F-4D97-AF65-F5344CB8AC3E}">
        <p14:creationId xmlns="" xmlns:p14="http://schemas.microsoft.com/office/powerpoint/2010/main" val="185939607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18">
            <a:extLst>
              <a:ext uri="{FF2B5EF4-FFF2-40B4-BE49-F238E27FC236}">
                <a16:creationId xmlns="" xmlns:a16="http://schemas.microsoft.com/office/drawing/2014/main" id="{FDB820DA-0AD6-4F77-B507-3588D468230C}"/>
              </a:ext>
            </a:extLst>
          </p:cNvPr>
          <p:cNvSpPr/>
          <p:nvPr/>
        </p:nvSpPr>
        <p:spPr>
          <a:xfrm>
            <a:off x="363138" y="761210"/>
            <a:ext cx="45719" cy="94456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4546A"/>
              </a:solidFill>
            </a:endParaRPr>
          </a:p>
        </p:txBody>
      </p:sp>
      <p:sp>
        <p:nvSpPr>
          <p:cNvPr id="10" name="Textfeld 17">
            <a:extLst>
              <a:ext uri="{FF2B5EF4-FFF2-40B4-BE49-F238E27FC236}">
                <a16:creationId xmlns="" xmlns:a16="http://schemas.microsoft.com/office/drawing/2014/main" id="{B2FFF7BD-6AC8-4B25-B985-A2AB6C408668}"/>
              </a:ext>
            </a:extLst>
          </p:cNvPr>
          <p:cNvSpPr txBox="1"/>
          <p:nvPr/>
        </p:nvSpPr>
        <p:spPr>
          <a:xfrm>
            <a:off x="632249"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rgbClr val="535353"/>
                </a:solidFill>
                <a:latin typeface="Helvetica" panose="020B0500000000000000" pitchFamily="34" charset="0"/>
              </a:rPr>
              <a:t>Style Choices</a:t>
            </a:r>
            <a:endParaRPr lang="de-DE" sz="4000" b="1" dirty="0">
              <a:solidFill>
                <a:srgbClr val="535353"/>
              </a:solidFill>
              <a:latin typeface="Helvetica" panose="020B0500000000000000" pitchFamily="34" charset="0"/>
            </a:endParaRPr>
          </a:p>
        </p:txBody>
      </p:sp>
      <p:sp>
        <p:nvSpPr>
          <p:cNvPr id="11" name="Textfeld 9">
            <a:extLst>
              <a:ext uri="{FF2B5EF4-FFF2-40B4-BE49-F238E27FC236}">
                <a16:creationId xmlns="" xmlns:a16="http://schemas.microsoft.com/office/drawing/2014/main" id="{4EDA99C0-FCD3-4324-8987-EE11D40B58C4}"/>
              </a:ext>
            </a:extLst>
          </p:cNvPr>
          <p:cNvSpPr txBox="1"/>
          <p:nvPr/>
        </p:nvSpPr>
        <p:spPr>
          <a:xfrm>
            <a:off x="661746" y="1336443"/>
            <a:ext cx="76962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accent3"/>
                </a:solidFill>
                <a:latin typeface="Century Gothic" panose="020B0502020202020204" pitchFamily="34" charset="0"/>
              </a:rPr>
              <a:t>Complex Expressions</a:t>
            </a:r>
          </a:p>
        </p:txBody>
      </p:sp>
      <p:pic>
        <p:nvPicPr>
          <p:cNvPr id="6" name="Picture 5">
            <a:extLst>
              <a:ext uri="{FF2B5EF4-FFF2-40B4-BE49-F238E27FC236}">
                <a16:creationId xmlns="" xmlns:a16="http://schemas.microsoft.com/office/drawing/2014/main" id="{FEF5B7E4-BECE-4AE4-8ED8-55A45A7ED07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96847" y="2592767"/>
            <a:ext cx="17783955" cy="9665908"/>
          </a:xfrm>
          <a:prstGeom prst="rect">
            <a:avLst/>
          </a:prstGeom>
        </p:spPr>
      </p:pic>
    </p:spTree>
    <p:extLst>
      <p:ext uri="{BB962C8B-B14F-4D97-AF65-F5344CB8AC3E}">
        <p14:creationId xmlns="" xmlns:p14="http://schemas.microsoft.com/office/powerpoint/2010/main" val="341309787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18">
            <a:extLst>
              <a:ext uri="{FF2B5EF4-FFF2-40B4-BE49-F238E27FC236}">
                <a16:creationId xmlns="" xmlns:a16="http://schemas.microsoft.com/office/drawing/2014/main" id="{FDB820DA-0AD6-4F77-B507-3588D468230C}"/>
              </a:ext>
            </a:extLst>
          </p:cNvPr>
          <p:cNvSpPr/>
          <p:nvPr/>
        </p:nvSpPr>
        <p:spPr>
          <a:xfrm>
            <a:off x="363138" y="761210"/>
            <a:ext cx="45719" cy="94456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4546A"/>
              </a:solidFill>
            </a:endParaRPr>
          </a:p>
        </p:txBody>
      </p:sp>
      <p:sp>
        <p:nvSpPr>
          <p:cNvPr id="10" name="Textfeld 17">
            <a:extLst>
              <a:ext uri="{FF2B5EF4-FFF2-40B4-BE49-F238E27FC236}">
                <a16:creationId xmlns="" xmlns:a16="http://schemas.microsoft.com/office/drawing/2014/main" id="{B2FFF7BD-6AC8-4B25-B985-A2AB6C408668}"/>
              </a:ext>
            </a:extLst>
          </p:cNvPr>
          <p:cNvSpPr txBox="1"/>
          <p:nvPr/>
        </p:nvSpPr>
        <p:spPr>
          <a:xfrm>
            <a:off x="632249"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rgbClr val="535353"/>
                </a:solidFill>
                <a:latin typeface="Helvetica" panose="020B0500000000000000" pitchFamily="34" charset="0"/>
              </a:rPr>
              <a:t>Style Choices</a:t>
            </a:r>
            <a:endParaRPr lang="de-DE" sz="4000" b="1" dirty="0">
              <a:solidFill>
                <a:srgbClr val="535353"/>
              </a:solidFill>
              <a:latin typeface="Helvetica" panose="020B0500000000000000" pitchFamily="34" charset="0"/>
            </a:endParaRPr>
          </a:p>
        </p:txBody>
      </p:sp>
      <p:sp>
        <p:nvSpPr>
          <p:cNvPr id="11" name="Textfeld 9">
            <a:extLst>
              <a:ext uri="{FF2B5EF4-FFF2-40B4-BE49-F238E27FC236}">
                <a16:creationId xmlns="" xmlns:a16="http://schemas.microsoft.com/office/drawing/2014/main" id="{4EDA99C0-FCD3-4324-8987-EE11D40B58C4}"/>
              </a:ext>
            </a:extLst>
          </p:cNvPr>
          <p:cNvSpPr txBox="1"/>
          <p:nvPr/>
        </p:nvSpPr>
        <p:spPr>
          <a:xfrm>
            <a:off x="661746" y="1336443"/>
            <a:ext cx="76962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accent3"/>
                </a:solidFill>
                <a:latin typeface="Century Gothic" panose="020B0502020202020204" pitchFamily="34" charset="0"/>
              </a:rPr>
              <a:t>Fabulous Paints – Featuring Advanced Corner Technology</a:t>
            </a:r>
          </a:p>
        </p:txBody>
      </p:sp>
      <p:pic>
        <p:nvPicPr>
          <p:cNvPr id="12" name="Picture 11">
            <a:extLst>
              <a:ext uri="{FF2B5EF4-FFF2-40B4-BE49-F238E27FC236}">
                <a16:creationId xmlns="" xmlns:a16="http://schemas.microsoft.com/office/drawing/2014/main" id="{18D0D320-B50E-45B4-BB05-A29ABA2CB2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2250" y="2449584"/>
            <a:ext cx="12988138" cy="5941941"/>
          </a:xfrm>
          <a:prstGeom prst="rect">
            <a:avLst/>
          </a:prstGeom>
        </p:spPr>
      </p:pic>
      <p:pic>
        <p:nvPicPr>
          <p:cNvPr id="3" name="Picture 2">
            <a:extLst>
              <a:ext uri="{FF2B5EF4-FFF2-40B4-BE49-F238E27FC236}">
                <a16:creationId xmlns="" xmlns:a16="http://schemas.microsoft.com/office/drawing/2014/main" id="{825764EF-C213-4E8B-82A9-7251AB36B14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60000">
            <a:off x="19180081" y="1521109"/>
            <a:ext cx="5973447" cy="12016008"/>
          </a:xfrm>
          <a:prstGeom prst="rect">
            <a:avLst/>
          </a:prstGeom>
        </p:spPr>
      </p:pic>
      <p:pic>
        <p:nvPicPr>
          <p:cNvPr id="5" name="Picture 4">
            <a:extLst>
              <a:ext uri="{FF2B5EF4-FFF2-40B4-BE49-F238E27FC236}">
                <a16:creationId xmlns="" xmlns:a16="http://schemas.microsoft.com/office/drawing/2014/main" id="{4672D8E7-FC1F-4AE9-B4C4-0303A7C6420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655586" y="7690531"/>
            <a:ext cx="6721729" cy="6578278"/>
          </a:xfrm>
          <a:prstGeom prst="rect">
            <a:avLst/>
          </a:prstGeom>
        </p:spPr>
      </p:pic>
      <p:pic>
        <p:nvPicPr>
          <p:cNvPr id="8" name="Picture 7">
            <a:extLst>
              <a:ext uri="{FF2B5EF4-FFF2-40B4-BE49-F238E27FC236}">
                <a16:creationId xmlns="" xmlns:a16="http://schemas.microsoft.com/office/drawing/2014/main" id="{A934CBDB-F741-4A79-A934-3FE9F9CF361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10800000">
            <a:off x="3779389" y="10029412"/>
            <a:ext cx="6121970" cy="4905787"/>
          </a:xfrm>
          <a:prstGeom prst="rect">
            <a:avLst/>
          </a:prstGeom>
        </p:spPr>
      </p:pic>
      <p:grpSp>
        <p:nvGrpSpPr>
          <p:cNvPr id="17" name="Gruppieren 1">
            <a:extLst>
              <a:ext uri="{FF2B5EF4-FFF2-40B4-BE49-F238E27FC236}">
                <a16:creationId xmlns="" xmlns:a16="http://schemas.microsoft.com/office/drawing/2014/main" id="{3ECECD3B-4C43-4B3F-998F-3EED5DAFDF21}"/>
              </a:ext>
            </a:extLst>
          </p:cNvPr>
          <p:cNvGrpSpPr/>
          <p:nvPr/>
        </p:nvGrpSpPr>
        <p:grpSpPr>
          <a:xfrm>
            <a:off x="14910672" y="2434006"/>
            <a:ext cx="6933287" cy="4165016"/>
            <a:chOff x="2843460" y="4221941"/>
            <a:chExt cx="6933287" cy="4165016"/>
          </a:xfrm>
        </p:grpSpPr>
        <p:sp>
          <p:nvSpPr>
            <p:cNvPr id="18" name="Textfeld 19">
              <a:extLst>
                <a:ext uri="{FF2B5EF4-FFF2-40B4-BE49-F238E27FC236}">
                  <a16:creationId xmlns="" xmlns:a16="http://schemas.microsoft.com/office/drawing/2014/main" id="{E119CC61-219E-4A56-9FD4-F7E80467219A}"/>
                </a:ext>
              </a:extLst>
            </p:cNvPr>
            <p:cNvSpPr txBox="1"/>
            <p:nvPr/>
          </p:nvSpPr>
          <p:spPr>
            <a:xfrm>
              <a:off x="2843460" y="4221941"/>
              <a:ext cx="6933287" cy="1938992"/>
            </a:xfrm>
            <a:prstGeom prst="rect">
              <a:avLst/>
            </a:prstGeom>
            <a:noFill/>
          </p:spPr>
          <p:txBody>
            <a:bodyPr wrap="square" rtlCol="0">
              <a:spAutoFit/>
            </a:bodyPr>
            <a:lstStyle/>
            <a:p>
              <a:r>
                <a:rPr lang="en-US" sz="6000" dirty="0">
                  <a:solidFill>
                    <a:schemeClr val="bg2">
                      <a:lumMod val="25000"/>
                    </a:schemeClr>
                  </a:solidFill>
                  <a:latin typeface="Century Gothic" panose="020B0502020202020204" pitchFamily="34" charset="0"/>
                </a:rPr>
                <a:t>$25 paint match program.</a:t>
              </a:r>
            </a:p>
          </p:txBody>
        </p:sp>
        <p:sp>
          <p:nvSpPr>
            <p:cNvPr id="19" name="Textfeld 20">
              <a:extLst>
                <a:ext uri="{FF2B5EF4-FFF2-40B4-BE49-F238E27FC236}">
                  <a16:creationId xmlns="" xmlns:a16="http://schemas.microsoft.com/office/drawing/2014/main" id="{E833E617-C715-4E12-801C-CC426138AABE}"/>
                </a:ext>
              </a:extLst>
            </p:cNvPr>
            <p:cNvSpPr txBox="1"/>
            <p:nvPr/>
          </p:nvSpPr>
          <p:spPr>
            <a:xfrm>
              <a:off x="2872957" y="7463627"/>
              <a:ext cx="4869340" cy="923330"/>
            </a:xfrm>
            <a:prstGeom prst="rect">
              <a:avLst/>
            </a:prstGeom>
            <a:noFill/>
          </p:spPr>
          <p:txBody>
            <a:bodyPr wrap="square" rtlCol="0">
              <a:spAutoFit/>
            </a:bodyPr>
            <a:lstStyle/>
            <a:p>
              <a:pPr>
                <a:lnSpc>
                  <a:spcPct val="150000"/>
                </a:lnSpc>
              </a:pPr>
              <a:r>
                <a:rPr lang="de-DE" dirty="0">
                  <a:solidFill>
                    <a:schemeClr val="bg2">
                      <a:lumMod val="50000"/>
                    </a:schemeClr>
                  </a:solidFill>
                  <a:latin typeface="Century Gothic" panose="020B0502020202020204" pitchFamily="34" charset="0"/>
                </a:rPr>
                <a:t>Match any solid color from any paint deck for only $25.</a:t>
              </a:r>
            </a:p>
          </p:txBody>
        </p:sp>
      </p:grpSp>
      <p:sp>
        <p:nvSpPr>
          <p:cNvPr id="20" name="Ellipse 32">
            <a:extLst>
              <a:ext uri="{FF2B5EF4-FFF2-40B4-BE49-F238E27FC236}">
                <a16:creationId xmlns="" xmlns:a16="http://schemas.microsoft.com/office/drawing/2014/main" id="{E1024A64-6D11-411C-B211-F9F9F701989F}"/>
              </a:ext>
            </a:extLst>
          </p:cNvPr>
          <p:cNvSpPr/>
          <p:nvPr/>
        </p:nvSpPr>
        <p:spPr>
          <a:xfrm>
            <a:off x="14910672" y="1405577"/>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Century Gothic" panose="020B0502020202020204" pitchFamily="34" charset="0"/>
              </a:rPr>
              <a:t>01</a:t>
            </a:r>
          </a:p>
        </p:txBody>
      </p:sp>
    </p:spTree>
    <p:extLst>
      <p:ext uri="{BB962C8B-B14F-4D97-AF65-F5344CB8AC3E}">
        <p14:creationId xmlns="" xmlns:p14="http://schemas.microsoft.com/office/powerpoint/2010/main" val="317159695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4" descr="EVOKE Logo_RGB-Transparent.png"/>
          <p:cNvPicPr>
            <a:picLocks noChangeAspect="1"/>
          </p:cNvPicPr>
          <p:nvPr/>
        </p:nvPicPr>
        <p:blipFill>
          <a:blip r:embed="rId3" cstate="print"/>
          <a:stretch>
            <a:fillRect/>
          </a:stretch>
        </p:blipFill>
        <p:spPr>
          <a:xfrm>
            <a:off x="10267057" y="6294119"/>
            <a:ext cx="3843536" cy="1127762"/>
          </a:xfrm>
          <a:prstGeom prst="rect">
            <a:avLst/>
          </a:prstGeom>
        </p:spPr>
      </p:pic>
    </p:spTree>
    <p:extLst>
      <p:ext uri="{BB962C8B-B14F-4D97-AF65-F5344CB8AC3E}">
        <p14:creationId xmlns="" xmlns:p14="http://schemas.microsoft.com/office/powerpoint/2010/main" val="128067999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2032000" y="2185988"/>
            <a:ext cx="22345650" cy="10117137"/>
          </a:xfrm>
        </p:spPr>
        <p:txBody>
          <a:bodyPr>
            <a:normAutofit/>
          </a:bodyPr>
          <a:lstStyle/>
          <a:p>
            <a:r>
              <a:rPr lang="en-US" sz="4800" dirty="0">
                <a:latin typeface="Century Gothic" panose="020B0502020202020204" pitchFamily="34" charset="0"/>
              </a:rPr>
              <a:t>Founded in 1981</a:t>
            </a:r>
          </a:p>
          <a:p>
            <a:pPr lvl="1"/>
            <a:r>
              <a:rPr lang="en-US" sz="3200" dirty="0">
                <a:latin typeface="Century Gothic" panose="020B0502020202020204" pitchFamily="34" charset="0"/>
              </a:rPr>
              <a:t>Ron &amp; Dan Henry</a:t>
            </a:r>
          </a:p>
          <a:p>
            <a:pPr lvl="1"/>
            <a:r>
              <a:rPr lang="en-US" sz="3200" dirty="0">
                <a:latin typeface="Century Gothic" panose="020B0502020202020204" pitchFamily="34" charset="0"/>
              </a:rPr>
              <a:t>Sold 16 kitchens</a:t>
            </a:r>
          </a:p>
          <a:p>
            <a:pPr lvl="1"/>
            <a:r>
              <a:rPr lang="en-US" sz="3200" dirty="0">
                <a:latin typeface="Century Gothic" panose="020B0502020202020204" pitchFamily="34" charset="0"/>
              </a:rPr>
              <a:t>Only offered Oak</a:t>
            </a:r>
          </a:p>
          <a:p>
            <a:r>
              <a:rPr lang="en-US" sz="4800" dirty="0">
                <a:latin typeface="Century Gothic" panose="020B0502020202020204" pitchFamily="34" charset="0"/>
              </a:rPr>
              <a:t>Current State</a:t>
            </a:r>
          </a:p>
          <a:p>
            <a:pPr lvl="1"/>
            <a:r>
              <a:rPr lang="en-US" sz="3200" dirty="0">
                <a:latin typeface="Century Gothic" panose="020B0502020202020204" pitchFamily="34" charset="0"/>
              </a:rPr>
              <a:t>175 employees</a:t>
            </a:r>
          </a:p>
          <a:p>
            <a:pPr lvl="1"/>
            <a:r>
              <a:rPr lang="en-US" sz="3200" dirty="0">
                <a:latin typeface="Century Gothic" panose="020B0502020202020204" pitchFamily="34" charset="0"/>
              </a:rPr>
              <a:t>217,000+ sq. ft. facility</a:t>
            </a:r>
          </a:p>
          <a:p>
            <a:pPr lvl="1"/>
            <a:r>
              <a:rPr lang="en-US" sz="3200" dirty="0">
                <a:latin typeface="Century Gothic" panose="020B0502020202020204" pitchFamily="34" charset="0"/>
              </a:rPr>
              <a:t>180 dealers in 37 states</a:t>
            </a:r>
          </a:p>
          <a:p>
            <a:pPr lvl="1"/>
            <a:r>
              <a:rPr lang="en-US" sz="3200" dirty="0">
                <a:latin typeface="Century Gothic" panose="020B0502020202020204" pitchFamily="34" charset="0"/>
              </a:rPr>
              <a:t>41,000+ cabinets made by hand in 2017</a:t>
            </a:r>
          </a:p>
          <a:p>
            <a:pPr lvl="1"/>
            <a:r>
              <a:rPr lang="en-US" sz="3200" dirty="0">
                <a:latin typeface="Century Gothic" panose="020B0502020202020204" pitchFamily="34" charset="0"/>
              </a:rPr>
              <a:t>Doors made 100% in-house</a:t>
            </a:r>
          </a:p>
          <a:p>
            <a:r>
              <a:rPr lang="en-US" sz="4000" dirty="0">
                <a:latin typeface="Century Gothic" panose="020B0502020202020204" pitchFamily="34" charset="0"/>
              </a:rPr>
              <a:t>Philosophy</a:t>
            </a:r>
          </a:p>
          <a:p>
            <a:pPr lvl="1"/>
            <a:r>
              <a:rPr lang="en-US" sz="3200" dirty="0">
                <a:latin typeface="Century Gothic" panose="020B0502020202020204" pitchFamily="34" charset="0"/>
              </a:rPr>
              <a:t>Help dealer partners</a:t>
            </a:r>
          </a:p>
          <a:p>
            <a:pPr lvl="1"/>
            <a:r>
              <a:rPr lang="en-US" sz="3200" dirty="0">
                <a:latin typeface="Century Gothic" panose="020B0502020202020204" pitchFamily="34" charset="0"/>
              </a:rPr>
              <a:t>Sell more cabinets</a:t>
            </a:r>
          </a:p>
          <a:p>
            <a:pPr lvl="1"/>
            <a:r>
              <a:rPr lang="en-US" sz="3200" dirty="0">
                <a:latin typeface="Century Gothic" panose="020B0502020202020204" pitchFamily="34" charset="0"/>
              </a:rPr>
              <a:t>More profitably</a:t>
            </a:r>
          </a:p>
          <a:p>
            <a:pPr lvl="1"/>
            <a:r>
              <a:rPr lang="en-US" sz="3200" dirty="0">
                <a:latin typeface="Century Gothic" panose="020B0502020202020204" pitchFamily="34" charset="0"/>
              </a:rPr>
              <a:t>Deliver exceptional value</a:t>
            </a:r>
          </a:p>
        </p:txBody>
      </p:sp>
      <p:pic>
        <p:nvPicPr>
          <p:cNvPr id="5" name="Picture 2" descr="S:\Photos\History\JPEGs\Original Shop.jpg"/>
          <p:cNvPicPr>
            <a:picLocks noChangeAspect="1" noChangeArrowheads="1"/>
          </p:cNvPicPr>
          <p:nvPr/>
        </p:nvPicPr>
        <p:blipFill>
          <a:blip r:embed="rId3" cstate="print">
            <a:lum bright="9000" contrast="21000"/>
          </a:blip>
          <a:srcRect/>
          <a:stretch>
            <a:fillRect/>
          </a:stretch>
        </p:blipFill>
        <p:spPr bwMode="auto">
          <a:xfrm>
            <a:off x="9963796" y="957652"/>
            <a:ext cx="4741911" cy="3656648"/>
          </a:xfrm>
          <a:prstGeom prst="rect">
            <a:avLst/>
          </a:prstGeom>
          <a:noFill/>
          <a:effectLst>
            <a:outerShdw blurRad="63500" sx="102000" sy="102000" algn="ctr" rotWithShape="0">
              <a:prstClr val="black">
                <a:alpha val="40000"/>
              </a:prstClr>
            </a:outerShdw>
          </a:effectLst>
        </p:spPr>
      </p:pic>
      <p:pic>
        <p:nvPicPr>
          <p:cNvPr id="12" name="Picture 2" descr="S:\Photos\Aerial Shots\80s.JPG"/>
          <p:cNvPicPr>
            <a:picLocks noChangeAspect="1" noChangeArrowheads="1"/>
          </p:cNvPicPr>
          <p:nvPr/>
        </p:nvPicPr>
        <p:blipFill>
          <a:blip r:embed="rId4" cstate="print"/>
          <a:srcRect l="-484" t="9172" b="26624"/>
          <a:stretch>
            <a:fillRect/>
          </a:stretch>
        </p:blipFill>
        <p:spPr bwMode="auto">
          <a:xfrm>
            <a:off x="14286626" y="3194503"/>
            <a:ext cx="6430451" cy="3199567"/>
          </a:xfrm>
          <a:prstGeom prst="rect">
            <a:avLst/>
          </a:prstGeom>
          <a:noFill/>
          <a:effectLst>
            <a:outerShdw blurRad="63500" sx="102000" sy="102000" algn="ctr" rotWithShape="0">
              <a:prstClr val="black">
                <a:alpha val="40000"/>
              </a:prstClr>
            </a:outerShdw>
          </a:effectLst>
        </p:spPr>
      </p:pic>
      <p:pic>
        <p:nvPicPr>
          <p:cNvPr id="8" name="Picture 4" descr="S:\Photos\Aerial Shots\2007 Aerial.bmp"/>
          <p:cNvPicPr>
            <a:picLocks noChangeAspect="1" noChangeArrowheads="1"/>
          </p:cNvPicPr>
          <p:nvPr/>
        </p:nvPicPr>
        <p:blipFill>
          <a:blip r:embed="rId5" cstate="print"/>
          <a:srcRect t="28985" r="271" b="13044"/>
          <a:stretch>
            <a:fillRect/>
          </a:stretch>
        </p:blipFill>
        <p:spPr bwMode="auto">
          <a:xfrm>
            <a:off x="11786977" y="7175149"/>
            <a:ext cx="7008574" cy="3047206"/>
          </a:xfrm>
          <a:prstGeom prst="rect">
            <a:avLst/>
          </a:prstGeom>
          <a:noFill/>
          <a:effectLst>
            <a:outerShdw blurRad="63500" sx="102000" sy="102000" algn="ctr" rotWithShape="0">
              <a:prstClr val="black">
                <a:alpha val="40000"/>
              </a:prstClr>
            </a:outerShdw>
          </a:effectLst>
        </p:spPr>
      </p:pic>
      <p:pic>
        <p:nvPicPr>
          <p:cNvPr id="3076" name="Picture 4" descr="S:\Photos\History\JPEGs\Inc.jpg"/>
          <p:cNvPicPr>
            <a:picLocks noChangeAspect="1" noChangeArrowheads="1"/>
          </p:cNvPicPr>
          <p:nvPr/>
        </p:nvPicPr>
        <p:blipFill>
          <a:blip r:embed="rId6" cstate="print"/>
          <a:srcRect/>
          <a:stretch>
            <a:fillRect/>
          </a:stretch>
        </p:blipFill>
        <p:spPr bwMode="auto">
          <a:xfrm>
            <a:off x="20097136" y="6100729"/>
            <a:ext cx="2751635" cy="3622996"/>
          </a:xfrm>
          <a:prstGeom prst="rect">
            <a:avLst/>
          </a:prstGeom>
          <a:noFill/>
          <a:effectLst>
            <a:outerShdw blurRad="63500" sx="102000" sy="102000" algn="ctr" rotWithShape="0">
              <a:prstClr val="black">
                <a:alpha val="40000"/>
              </a:prstClr>
            </a:outerShdw>
          </a:effectLst>
        </p:spPr>
      </p:pic>
      <p:sp>
        <p:nvSpPr>
          <p:cNvPr id="9" name="Rechteck 18">
            <a:extLst>
              <a:ext uri="{FF2B5EF4-FFF2-40B4-BE49-F238E27FC236}">
                <a16:creationId xmlns="" xmlns:a16="http://schemas.microsoft.com/office/drawing/2014/main" id="{FDB820DA-0AD6-4F77-B507-3588D468230C}"/>
              </a:ext>
            </a:extLst>
          </p:cNvPr>
          <p:cNvSpPr/>
          <p:nvPr/>
        </p:nvSpPr>
        <p:spPr>
          <a:xfrm>
            <a:off x="363138" y="761210"/>
            <a:ext cx="45719" cy="94456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4546A"/>
              </a:solidFill>
            </a:endParaRPr>
          </a:p>
        </p:txBody>
      </p:sp>
      <p:sp>
        <p:nvSpPr>
          <p:cNvPr id="10" name="Textfeld 17">
            <a:extLst>
              <a:ext uri="{FF2B5EF4-FFF2-40B4-BE49-F238E27FC236}">
                <a16:creationId xmlns="" xmlns:a16="http://schemas.microsoft.com/office/drawing/2014/main" id="{B2FFF7BD-6AC8-4B25-B985-A2AB6C408668}"/>
              </a:ext>
            </a:extLst>
          </p:cNvPr>
          <p:cNvSpPr txBox="1"/>
          <p:nvPr/>
        </p:nvSpPr>
        <p:spPr>
          <a:xfrm>
            <a:off x="632249"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rgbClr val="535353"/>
                </a:solidFill>
                <a:latin typeface="Helvetica" panose="020B0500000000000000" pitchFamily="34" charset="0"/>
              </a:rPr>
              <a:t>R.D. Henry &amp; Co.</a:t>
            </a:r>
            <a:endParaRPr lang="de-DE" sz="4000" b="1" dirty="0">
              <a:solidFill>
                <a:srgbClr val="535353"/>
              </a:solidFill>
              <a:latin typeface="Helvetica" panose="020B0500000000000000" pitchFamily="34" charset="0"/>
            </a:endParaRPr>
          </a:p>
        </p:txBody>
      </p:sp>
      <p:sp>
        <p:nvSpPr>
          <p:cNvPr id="11" name="Textfeld 9">
            <a:extLst>
              <a:ext uri="{FF2B5EF4-FFF2-40B4-BE49-F238E27FC236}">
                <a16:creationId xmlns="" xmlns:a16="http://schemas.microsoft.com/office/drawing/2014/main" id="{4EDA99C0-FCD3-4324-8987-EE11D40B58C4}"/>
              </a:ext>
            </a:extLst>
          </p:cNvPr>
          <p:cNvSpPr txBox="1"/>
          <p:nvPr/>
        </p:nvSpPr>
        <p:spPr>
          <a:xfrm>
            <a:off x="661746" y="1336443"/>
            <a:ext cx="76962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accent3"/>
                </a:solidFill>
                <a:latin typeface="Century Gothic" panose="020B0502020202020204" pitchFamily="34" charset="0"/>
              </a:rPr>
              <a:t>Overview</a:t>
            </a:r>
          </a:p>
        </p:txBody>
      </p:sp>
    </p:spTree>
    <p:extLst>
      <p:ext uri="{BB962C8B-B14F-4D97-AF65-F5344CB8AC3E}">
        <p14:creationId xmlns="" xmlns:p14="http://schemas.microsoft.com/office/powerpoint/2010/main" val="290180914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8"/>
          <p:cNvSpPr/>
          <p:nvPr/>
        </p:nvSpPr>
        <p:spPr>
          <a:xfrm flipH="1">
            <a:off x="-1" y="0"/>
            <a:ext cx="15249833" cy="13716000"/>
          </a:xfrm>
          <a:custGeom>
            <a:avLst/>
            <a:gdLst>
              <a:gd name="connsiteX0" fmla="*/ 0 w 10602657"/>
              <a:gd name="connsiteY0" fmla="*/ 0 h 13716000"/>
              <a:gd name="connsiteX1" fmla="*/ 10602657 w 10602657"/>
              <a:gd name="connsiteY1" fmla="*/ 0 h 13716000"/>
              <a:gd name="connsiteX2" fmla="*/ 10602657 w 10602657"/>
              <a:gd name="connsiteY2" fmla="*/ 13716000 h 13716000"/>
              <a:gd name="connsiteX3" fmla="*/ 0 w 10602657"/>
              <a:gd name="connsiteY3" fmla="*/ 13716000 h 13716000"/>
              <a:gd name="connsiteX4" fmla="*/ 0 w 10602657"/>
              <a:gd name="connsiteY4" fmla="*/ 0 h 13716000"/>
              <a:gd name="connsiteX0" fmla="*/ 3598607 w 14201264"/>
              <a:gd name="connsiteY0" fmla="*/ 0 h 13716000"/>
              <a:gd name="connsiteX1" fmla="*/ 14201264 w 14201264"/>
              <a:gd name="connsiteY1" fmla="*/ 0 h 13716000"/>
              <a:gd name="connsiteX2" fmla="*/ 14201264 w 14201264"/>
              <a:gd name="connsiteY2" fmla="*/ 13716000 h 13716000"/>
              <a:gd name="connsiteX3" fmla="*/ 0 w 14201264"/>
              <a:gd name="connsiteY3" fmla="*/ 13716000 h 13716000"/>
              <a:gd name="connsiteX4" fmla="*/ 3598607 w 14201264"/>
              <a:gd name="connsiteY4" fmla="*/ 0 h 13716000"/>
              <a:gd name="connsiteX0" fmla="*/ 6554527 w 14201264"/>
              <a:gd name="connsiteY0" fmla="*/ 0 h 13716000"/>
              <a:gd name="connsiteX1" fmla="*/ 14201264 w 14201264"/>
              <a:gd name="connsiteY1" fmla="*/ 0 h 13716000"/>
              <a:gd name="connsiteX2" fmla="*/ 14201264 w 14201264"/>
              <a:gd name="connsiteY2" fmla="*/ 13716000 h 13716000"/>
              <a:gd name="connsiteX3" fmla="*/ 0 w 14201264"/>
              <a:gd name="connsiteY3" fmla="*/ 13716000 h 13716000"/>
              <a:gd name="connsiteX4" fmla="*/ 6554527 w 14201264"/>
              <a:gd name="connsiteY4" fmla="*/ 0 h 13716000"/>
              <a:gd name="connsiteX0" fmla="*/ 7679062 w 14201264"/>
              <a:gd name="connsiteY0" fmla="*/ 0 h 13716000"/>
              <a:gd name="connsiteX1" fmla="*/ 14201264 w 14201264"/>
              <a:gd name="connsiteY1" fmla="*/ 0 h 13716000"/>
              <a:gd name="connsiteX2" fmla="*/ 14201264 w 14201264"/>
              <a:gd name="connsiteY2" fmla="*/ 13716000 h 13716000"/>
              <a:gd name="connsiteX3" fmla="*/ 0 w 14201264"/>
              <a:gd name="connsiteY3" fmla="*/ 13716000 h 13716000"/>
              <a:gd name="connsiteX4" fmla="*/ 7679062 w 14201264"/>
              <a:gd name="connsiteY4" fmla="*/ 0 h 13716000"/>
              <a:gd name="connsiteX0" fmla="*/ 9446187 w 15968389"/>
              <a:gd name="connsiteY0" fmla="*/ 0 h 13716000"/>
              <a:gd name="connsiteX1" fmla="*/ 15968389 w 15968389"/>
              <a:gd name="connsiteY1" fmla="*/ 0 h 13716000"/>
              <a:gd name="connsiteX2" fmla="*/ 15968389 w 15968389"/>
              <a:gd name="connsiteY2" fmla="*/ 13716000 h 13716000"/>
              <a:gd name="connsiteX3" fmla="*/ 0 w 15968389"/>
              <a:gd name="connsiteY3" fmla="*/ 13686503 h 13716000"/>
              <a:gd name="connsiteX4" fmla="*/ 9446187 w 15968389"/>
              <a:gd name="connsiteY4" fmla="*/ 0 h 13716000"/>
              <a:gd name="connsiteX0" fmla="*/ 9381928 w 15904130"/>
              <a:gd name="connsiteY0" fmla="*/ 0 h 13716000"/>
              <a:gd name="connsiteX1" fmla="*/ 15904130 w 15904130"/>
              <a:gd name="connsiteY1" fmla="*/ 0 h 13716000"/>
              <a:gd name="connsiteX2" fmla="*/ 15904130 w 15904130"/>
              <a:gd name="connsiteY2" fmla="*/ 13716000 h 13716000"/>
              <a:gd name="connsiteX3" fmla="*/ 0 w 15904130"/>
              <a:gd name="connsiteY3" fmla="*/ 13716000 h 13716000"/>
              <a:gd name="connsiteX4" fmla="*/ 9381928 w 15904130"/>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4130" h="13716000">
                <a:moveTo>
                  <a:pt x="9381928" y="0"/>
                </a:moveTo>
                <a:lnTo>
                  <a:pt x="15904130" y="0"/>
                </a:lnTo>
                <a:lnTo>
                  <a:pt x="15904130" y="13716000"/>
                </a:lnTo>
                <a:lnTo>
                  <a:pt x="0" y="13716000"/>
                </a:lnTo>
                <a:lnTo>
                  <a:pt x="9381928" y="0"/>
                </a:lnTo>
                <a:close/>
              </a:path>
            </a:pathLst>
          </a:custGeom>
          <a:blipFill dpi="0" rotWithShape="0">
            <a:blip r:embed="rId3" cstate="print"/>
            <a:srcRect/>
            <a:stretch>
              <a:fillRect l="-45852" r="-139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0F0F0"/>
              </a:solidFill>
              <a:effectLst/>
              <a:uLnTx/>
              <a:uFillTx/>
              <a:latin typeface="Calibri" panose="020F0502020204030204"/>
              <a:ea typeface="+mn-ea"/>
              <a:cs typeface="+mn-cs"/>
            </a:endParaRPr>
          </a:p>
        </p:txBody>
      </p:sp>
      <p:sp>
        <p:nvSpPr>
          <p:cNvPr id="16" name="Shape 4066"/>
          <p:cNvSpPr/>
          <p:nvPr/>
        </p:nvSpPr>
        <p:spPr>
          <a:xfrm>
            <a:off x="13360226" y="5180891"/>
            <a:ext cx="528098" cy="427429"/>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chemeClr val="tx1"/>
          </a:solidFill>
          <a:ln>
            <a:noFill/>
          </a:ln>
          <a:effectLst/>
        </p:spPr>
        <p:txBody>
          <a:bodyPr lIns="91400" tIns="45700" rIns="91400"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464646"/>
              </a:solidFill>
              <a:effectLst/>
              <a:uLnTx/>
              <a:uFillTx/>
              <a:latin typeface="Century Gothic" panose="020B0502020202020204" pitchFamily="34" charset="0"/>
              <a:ea typeface="Lato"/>
              <a:cs typeface="Lato"/>
              <a:sym typeface="Lato"/>
            </a:endParaRPr>
          </a:p>
        </p:txBody>
      </p:sp>
      <p:sp>
        <p:nvSpPr>
          <p:cNvPr id="17" name="Textfeld 16"/>
          <p:cNvSpPr txBox="1"/>
          <p:nvPr/>
        </p:nvSpPr>
        <p:spPr>
          <a:xfrm>
            <a:off x="15131005" y="4697852"/>
            <a:ext cx="4764828" cy="55387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999" b="0" i="0" u="none" strike="noStrike" kern="1200" cap="none" spc="0" normalizeH="0" baseline="0" noProof="0" dirty="0">
                <a:ln>
                  <a:noFill/>
                </a:ln>
                <a:solidFill>
                  <a:srgbClr val="464646"/>
                </a:solidFill>
                <a:effectLst/>
                <a:uLnTx/>
                <a:uFillTx/>
                <a:latin typeface="Century Gothic" panose="020B0502020202020204" pitchFamily="34" charset="0"/>
                <a:ea typeface="+mn-ea"/>
                <a:cs typeface="+mn-cs"/>
              </a:rPr>
              <a:t>Competitive Advantage</a:t>
            </a:r>
          </a:p>
        </p:txBody>
      </p:sp>
      <p:sp>
        <p:nvSpPr>
          <p:cNvPr id="18" name="Textfeld 17"/>
          <p:cNvSpPr txBox="1"/>
          <p:nvPr/>
        </p:nvSpPr>
        <p:spPr>
          <a:xfrm>
            <a:off x="15160503" y="5154295"/>
            <a:ext cx="5121950" cy="646331"/>
          </a:xfrm>
          <a:prstGeom prst="rect">
            <a:avLst/>
          </a:prstGeom>
          <a:noFill/>
          <a:effectLst/>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kumimoji="0" lang="de-DE" sz="1800" b="0" i="0" u="none" strike="noStrike" kern="1200" cap="none" spc="0" normalizeH="0" baseline="0" noProof="0" dirty="0">
                <a:ln>
                  <a:noFill/>
                </a:ln>
                <a:solidFill>
                  <a:srgbClr val="464646"/>
                </a:solidFill>
                <a:effectLst/>
                <a:uLnTx/>
                <a:uFillTx/>
                <a:latin typeface="Century Gothic" panose="020B0502020202020204" pitchFamily="34" charset="0"/>
                <a:ea typeface="+mn-ea"/>
                <a:cs typeface="+mn-cs"/>
              </a:rPr>
              <a:t>Luxury finish at semi-custom price hancrafted in 4-weeks</a:t>
            </a:r>
          </a:p>
        </p:txBody>
      </p:sp>
      <p:sp>
        <p:nvSpPr>
          <p:cNvPr id="23" name="Träne 22"/>
          <p:cNvSpPr/>
          <p:nvPr/>
        </p:nvSpPr>
        <p:spPr>
          <a:xfrm>
            <a:off x="13040032" y="4833857"/>
            <a:ext cx="1169713" cy="1169713"/>
          </a:xfrm>
          <a:prstGeom prst="teardrop">
            <a:avLst/>
          </a:prstGeom>
          <a:no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464646"/>
              </a:solidFill>
              <a:effectLst/>
              <a:uLnTx/>
              <a:uFillTx/>
              <a:latin typeface="Century Gothic" panose="020B0502020202020204" pitchFamily="34" charset="0"/>
              <a:ea typeface="+mn-ea"/>
              <a:cs typeface="+mn-cs"/>
            </a:endParaRPr>
          </a:p>
        </p:txBody>
      </p:sp>
      <p:sp>
        <p:nvSpPr>
          <p:cNvPr id="14" name="Shape 4077"/>
          <p:cNvSpPr/>
          <p:nvPr/>
        </p:nvSpPr>
        <p:spPr>
          <a:xfrm>
            <a:off x="14537881" y="7069207"/>
            <a:ext cx="516006" cy="528234"/>
          </a:xfrm>
          <a:custGeom>
            <a:avLst/>
            <a:gdLst/>
            <a:ahLst/>
            <a:cxnLst/>
            <a:rect l="0" t="0" r="0" b="0"/>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chemeClr val="tx1"/>
          </a:solidFill>
          <a:ln>
            <a:noFill/>
          </a:ln>
          <a:effectLst/>
        </p:spPr>
        <p:txBody>
          <a:bodyPr lIns="91400" tIns="45700" rIns="91400"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464646"/>
              </a:solidFill>
              <a:effectLst/>
              <a:uLnTx/>
              <a:uFillTx/>
              <a:latin typeface="Century Gothic" panose="020B0502020202020204" pitchFamily="34" charset="0"/>
              <a:ea typeface="Lato"/>
              <a:cs typeface="Lato"/>
              <a:sym typeface="Lato"/>
            </a:endParaRPr>
          </a:p>
        </p:txBody>
      </p:sp>
      <p:sp>
        <p:nvSpPr>
          <p:cNvPr id="19" name="Textfeld 18"/>
          <p:cNvSpPr txBox="1"/>
          <p:nvPr/>
        </p:nvSpPr>
        <p:spPr>
          <a:xfrm>
            <a:off x="16282330" y="6559248"/>
            <a:ext cx="4764828" cy="55387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999" b="0" i="0" u="none" strike="noStrike" kern="1200" cap="none" spc="0" normalizeH="0" baseline="0" noProof="0" dirty="0">
                <a:ln>
                  <a:noFill/>
                </a:ln>
                <a:solidFill>
                  <a:srgbClr val="464646"/>
                </a:solidFill>
                <a:effectLst/>
                <a:uLnTx/>
                <a:uFillTx/>
                <a:latin typeface="Century Gothic" panose="020B0502020202020204" pitchFamily="34" charset="0"/>
                <a:ea typeface="+mn-ea"/>
                <a:cs typeface="+mn-cs"/>
              </a:rPr>
              <a:t>Financial Advantage</a:t>
            </a:r>
          </a:p>
        </p:txBody>
      </p:sp>
      <p:sp>
        <p:nvSpPr>
          <p:cNvPr id="20" name="Textfeld 19"/>
          <p:cNvSpPr txBox="1"/>
          <p:nvPr/>
        </p:nvSpPr>
        <p:spPr>
          <a:xfrm>
            <a:off x="16311830" y="7015691"/>
            <a:ext cx="5938570" cy="701731"/>
          </a:xfrm>
          <a:prstGeom prst="rect">
            <a:avLst/>
          </a:prstGeom>
          <a:noFill/>
          <a:effectLst/>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464646"/>
                </a:solidFill>
                <a:effectLst/>
                <a:uLnTx/>
                <a:uFillTx/>
                <a:latin typeface="Century Gothic" panose="020B0502020202020204" pitchFamily="34" charset="0"/>
                <a:ea typeface="+mn-ea"/>
                <a:cs typeface="+mn-cs"/>
              </a:rPr>
              <a:t>Furniture Grade – The story and look that make it easier to sell to customers at a higher margin</a:t>
            </a:r>
          </a:p>
        </p:txBody>
      </p:sp>
      <p:sp>
        <p:nvSpPr>
          <p:cNvPr id="24" name="Träne 23"/>
          <p:cNvSpPr/>
          <p:nvPr/>
        </p:nvSpPr>
        <p:spPr>
          <a:xfrm>
            <a:off x="14183032" y="6739497"/>
            <a:ext cx="1169713" cy="1169713"/>
          </a:xfrm>
          <a:prstGeom prst="teardrop">
            <a:avLst/>
          </a:prstGeom>
          <a:no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464646"/>
              </a:solidFill>
              <a:effectLst/>
              <a:uLnTx/>
              <a:uFillTx/>
              <a:latin typeface="Century Gothic" panose="020B0502020202020204" pitchFamily="34" charset="0"/>
              <a:ea typeface="+mn-ea"/>
              <a:cs typeface="+mn-cs"/>
            </a:endParaRPr>
          </a:p>
        </p:txBody>
      </p:sp>
      <p:sp>
        <p:nvSpPr>
          <p:cNvPr id="15" name="Shape 4025"/>
          <p:cNvSpPr/>
          <p:nvPr/>
        </p:nvSpPr>
        <p:spPr>
          <a:xfrm>
            <a:off x="15666659" y="8782595"/>
            <a:ext cx="520037" cy="604853"/>
          </a:xfrm>
          <a:custGeom>
            <a:avLst/>
            <a:gdLst/>
            <a:ahLst/>
            <a:cxnLst/>
            <a:rect l="0" t="0" r="0" b="0"/>
            <a:pathLst>
              <a:path w="120000" h="120000" extrusionOk="0">
                <a:moveTo>
                  <a:pt x="114966" y="41876"/>
                </a:moveTo>
                <a:lnTo>
                  <a:pt x="114966" y="41876"/>
                </a:lnTo>
                <a:cubicBezTo>
                  <a:pt x="39999" y="67767"/>
                  <a:pt x="70463" y="0"/>
                  <a:pt x="11655" y="36022"/>
                </a:cubicBezTo>
                <a:cubicBezTo>
                  <a:pt x="0" y="40075"/>
                  <a:pt x="0" y="40075"/>
                  <a:pt x="0" y="40075"/>
                </a:cubicBezTo>
                <a:cubicBezTo>
                  <a:pt x="23311" y="119774"/>
                  <a:pt x="23311" y="119774"/>
                  <a:pt x="23311" y="119774"/>
                </a:cubicBezTo>
                <a:cubicBezTo>
                  <a:pt x="37350" y="119774"/>
                  <a:pt x="37350" y="119774"/>
                  <a:pt x="37350" y="119774"/>
                </a:cubicBezTo>
                <a:cubicBezTo>
                  <a:pt x="25695" y="79924"/>
                  <a:pt x="25695" y="79924"/>
                  <a:pt x="25695" y="79924"/>
                </a:cubicBezTo>
                <a:cubicBezTo>
                  <a:pt x="77615" y="43902"/>
                  <a:pt x="56423" y="119774"/>
                  <a:pt x="117350" y="43902"/>
                </a:cubicBezTo>
                <a:cubicBezTo>
                  <a:pt x="119735" y="43902"/>
                  <a:pt x="117350" y="41876"/>
                  <a:pt x="114966" y="41876"/>
                </a:cubicBezTo>
              </a:path>
            </a:pathLst>
          </a:custGeom>
          <a:solidFill>
            <a:schemeClr val="tx1"/>
          </a:solidFill>
          <a:ln>
            <a:noFill/>
          </a:ln>
          <a:effectLst/>
        </p:spPr>
        <p:txBody>
          <a:bodyPr lIns="91400" tIns="45700" rIns="91400"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464646"/>
              </a:solidFill>
              <a:effectLst/>
              <a:uLnTx/>
              <a:uFillTx/>
              <a:latin typeface="Century Gothic" panose="020B0502020202020204" pitchFamily="34" charset="0"/>
              <a:ea typeface="Lato"/>
              <a:cs typeface="Lato"/>
              <a:sym typeface="Lato"/>
            </a:endParaRPr>
          </a:p>
        </p:txBody>
      </p:sp>
      <p:sp>
        <p:nvSpPr>
          <p:cNvPr id="21" name="Textfeld 20"/>
          <p:cNvSpPr txBox="1"/>
          <p:nvPr/>
        </p:nvSpPr>
        <p:spPr>
          <a:xfrm>
            <a:off x="17352534" y="8411502"/>
            <a:ext cx="4764828" cy="553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999" b="0" i="0" u="none" strike="noStrike" kern="1200" cap="none" spc="0" normalizeH="0" baseline="0" noProof="0" dirty="0">
                <a:ln>
                  <a:noFill/>
                </a:ln>
                <a:solidFill>
                  <a:srgbClr val="464646"/>
                </a:solidFill>
                <a:effectLst/>
                <a:uLnTx/>
                <a:uFillTx/>
                <a:latin typeface="Century Gothic" panose="020B0502020202020204" pitchFamily="34" charset="0"/>
                <a:ea typeface="+mn-ea"/>
                <a:cs typeface="+mn-cs"/>
              </a:rPr>
              <a:t>Growth Advantage</a:t>
            </a:r>
          </a:p>
        </p:txBody>
      </p:sp>
      <p:sp>
        <p:nvSpPr>
          <p:cNvPr id="22" name="Textfeld 21"/>
          <p:cNvSpPr txBox="1"/>
          <p:nvPr/>
        </p:nvSpPr>
        <p:spPr>
          <a:xfrm>
            <a:off x="17382031" y="8867945"/>
            <a:ext cx="5668320" cy="1006429"/>
          </a:xfrm>
          <a:prstGeom prst="rect">
            <a:avLst/>
          </a:prstGeom>
          <a:noFill/>
          <a:effectLst/>
        </p:spPr>
        <p:txBody>
          <a:bodyPr wrap="square" rtlCol="0">
            <a:spAutoFit/>
          </a:bodyPr>
          <a:lstStyle/>
          <a:p>
            <a:pPr marL="0" marR="0" lvl="0" indent="0" algn="l" defTabSz="457200" rtl="0" eaLnBrk="1" fontAlgn="auto" latinLnBrk="0" hangingPunct="1">
              <a:lnSpc>
                <a:spcPct val="110000"/>
              </a:lnSpc>
              <a:spcAft>
                <a:spcPts val="600"/>
              </a:spcAft>
              <a:buClrTx/>
              <a:buSzTx/>
              <a:buFontTx/>
              <a:buNone/>
              <a:tabLst/>
              <a:defRPr/>
            </a:pPr>
            <a:r>
              <a:rPr kumimoji="0" lang="de-DE" sz="1800" b="0" i="0" u="none" strike="noStrike" kern="1200" cap="none" spc="0" normalizeH="0" baseline="0" noProof="0" dirty="0">
                <a:ln>
                  <a:noFill/>
                </a:ln>
                <a:solidFill>
                  <a:srgbClr val="464646"/>
                </a:solidFill>
                <a:effectLst/>
                <a:uLnTx/>
                <a:uFillTx/>
                <a:latin typeface="Century Gothic" panose="020B0502020202020204" pitchFamily="34" charset="0"/>
                <a:ea typeface="+mn-ea"/>
                <a:cs typeface="+mn-cs"/>
              </a:rPr>
              <a:t>The complete combination of branding, product, price, lead time, service, consistency and a program to enable dealers to take share</a:t>
            </a:r>
          </a:p>
        </p:txBody>
      </p:sp>
      <p:sp>
        <p:nvSpPr>
          <p:cNvPr id="25" name="Träne 24"/>
          <p:cNvSpPr/>
          <p:nvPr/>
        </p:nvSpPr>
        <p:spPr>
          <a:xfrm>
            <a:off x="15249832" y="8538264"/>
            <a:ext cx="1169713" cy="1169713"/>
          </a:xfrm>
          <a:prstGeom prst="teardrop">
            <a:avLst/>
          </a:prstGeom>
          <a:no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464646"/>
              </a:solidFill>
              <a:effectLst/>
              <a:uLnTx/>
              <a:uFillTx/>
              <a:latin typeface="Century Gothic" panose="020B0502020202020204" pitchFamily="34" charset="0"/>
              <a:ea typeface="+mn-ea"/>
              <a:cs typeface="+mn-cs"/>
            </a:endParaRPr>
          </a:p>
        </p:txBody>
      </p:sp>
      <p:sp>
        <p:nvSpPr>
          <p:cNvPr id="32" name="Textfeld 9"/>
          <p:cNvSpPr txBox="1"/>
          <p:nvPr/>
        </p:nvSpPr>
        <p:spPr>
          <a:xfrm>
            <a:off x="15940030" y="1409222"/>
            <a:ext cx="76962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A5A5A5"/>
                </a:solidFill>
                <a:effectLst/>
                <a:uLnTx/>
                <a:uFillTx/>
                <a:latin typeface="Century Gothic" panose="020B0502020202020204" pitchFamily="34" charset="0"/>
                <a:ea typeface="+mn-ea"/>
                <a:cs typeface="+mn-cs"/>
              </a:rPr>
              <a:t>Business Solution</a:t>
            </a:r>
          </a:p>
        </p:txBody>
      </p:sp>
      <p:sp>
        <p:nvSpPr>
          <p:cNvPr id="33" name="Textfeld 17"/>
          <p:cNvSpPr txBox="1"/>
          <p:nvPr/>
        </p:nvSpPr>
        <p:spPr>
          <a:xfrm>
            <a:off x="15065516" y="627084"/>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64646"/>
                </a:solidFill>
                <a:effectLst/>
                <a:uLnTx/>
                <a:uFillTx/>
                <a:latin typeface="Helvetica" panose="020B0500000000000000" pitchFamily="34" charset="0"/>
                <a:ea typeface="+mn-ea"/>
                <a:cs typeface="+mn-cs"/>
              </a:rPr>
              <a:t>Dealer Business Advantage</a:t>
            </a:r>
            <a:endParaRPr kumimoji="0" lang="de-DE" sz="4000" b="1" i="0" u="none" strike="noStrike" kern="1200" cap="none" spc="0" normalizeH="0" baseline="0" noProof="0" dirty="0">
              <a:ln>
                <a:noFill/>
              </a:ln>
              <a:solidFill>
                <a:srgbClr val="464646"/>
              </a:solidFill>
              <a:effectLst/>
              <a:uLnTx/>
              <a:uFillTx/>
              <a:latin typeface="Helvetica" panose="020B0500000000000000" pitchFamily="34" charset="0"/>
              <a:ea typeface="+mn-ea"/>
              <a:cs typeface="+mn-cs"/>
            </a:endParaRPr>
          </a:p>
        </p:txBody>
      </p:sp>
      <p:sp>
        <p:nvSpPr>
          <p:cNvPr id="26" name="Rechteck 25"/>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0F0F0"/>
              </a:solidFill>
              <a:effectLst/>
              <a:uLnTx/>
              <a:uFillTx/>
              <a:latin typeface="Calibri" panose="020F0502020204030204"/>
              <a:ea typeface="+mn-ea"/>
              <a:cs typeface="+mn-cs"/>
            </a:endParaRPr>
          </a:p>
        </p:txBody>
      </p:sp>
      <p:sp>
        <p:nvSpPr>
          <p:cNvPr id="27" name="Rechteck 26"/>
          <p:cNvSpPr/>
          <p:nvPr/>
        </p:nvSpPr>
        <p:spPr>
          <a:xfrm>
            <a:off x="23897279" y="761210"/>
            <a:ext cx="45719" cy="9445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0F0F0"/>
              </a:solidFill>
              <a:effectLst/>
              <a:uLnTx/>
              <a:uFillTx/>
              <a:latin typeface="Calibri" panose="020F0502020204030204"/>
              <a:ea typeface="+mn-ea"/>
              <a:cs typeface="+mn-cs"/>
            </a:endParaRPr>
          </a:p>
        </p:txBody>
      </p:sp>
      <p:sp>
        <p:nvSpPr>
          <p:cNvPr id="28" name="Rechteck 27"/>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0F0F0"/>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38A5067E-8B23-4B03-9353-B71BF568A13E}"/>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b="4500"/>
          <a:stretch/>
        </p:blipFill>
        <p:spPr>
          <a:xfrm>
            <a:off x="300538" y="312420"/>
            <a:ext cx="15249525" cy="13098780"/>
          </a:xfrm>
          <a:prstGeom prst="rect">
            <a:avLst/>
          </a:prstGeom>
        </p:spPr>
      </p:pic>
      <p:pic>
        <p:nvPicPr>
          <p:cNvPr id="29" name="Picture 28">
            <a:extLst>
              <a:ext uri="{FF2B5EF4-FFF2-40B4-BE49-F238E27FC236}">
                <a16:creationId xmlns="" xmlns:a16="http://schemas.microsoft.com/office/drawing/2014/main" id="{11724A97-FC57-4121-BF89-9965F0B9E09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21180000">
            <a:off x="10459526" y="10083698"/>
            <a:ext cx="3140236" cy="3140236"/>
          </a:xfrm>
          <a:prstGeom prst="rect">
            <a:avLst/>
          </a:prstGeom>
          <a:effectLst>
            <a:outerShdw blurRad="342900" sx="102000" sy="102000" algn="ctr" rotWithShape="0">
              <a:prstClr val="black">
                <a:alpha val="40000"/>
              </a:prstClr>
            </a:outerShdw>
          </a:effectLst>
        </p:spPr>
      </p:pic>
    </p:spTree>
    <p:extLst>
      <p:ext uri="{BB962C8B-B14F-4D97-AF65-F5344CB8AC3E}">
        <p14:creationId xmlns="" xmlns:p14="http://schemas.microsoft.com/office/powerpoint/2010/main" val="418095332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p:cNvSpPr/>
          <p:nvPr/>
        </p:nvSpPr>
        <p:spPr>
          <a:xfrm>
            <a:off x="-4535" y="5409591"/>
            <a:ext cx="24411682" cy="6920061"/>
          </a:xfrm>
          <a:prstGeom prst="rect">
            <a:avLst/>
          </a:prstGeom>
          <a:blipFill dpi="0" rotWithShape="1">
            <a:blip r:embed="rId3" cstate="print"/>
            <a:srcRect/>
            <a:stretch>
              <a:fillRect t="-49255" b="-492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8" name="Group 7">
            <a:extLst>
              <a:ext uri="{FF2B5EF4-FFF2-40B4-BE49-F238E27FC236}">
                <a16:creationId xmlns="" xmlns:a16="http://schemas.microsoft.com/office/drawing/2014/main" id="{E8B8F51B-E5CB-4F33-8E29-01756FC20F93}"/>
              </a:ext>
            </a:extLst>
          </p:cNvPr>
          <p:cNvGrpSpPr/>
          <p:nvPr/>
        </p:nvGrpSpPr>
        <p:grpSpPr>
          <a:xfrm>
            <a:off x="18484053" y="2630895"/>
            <a:ext cx="5923094" cy="1753866"/>
            <a:chOff x="18484053" y="2584185"/>
            <a:chExt cx="5923094" cy="1753866"/>
          </a:xfrm>
        </p:grpSpPr>
        <p:sp>
          <p:nvSpPr>
            <p:cNvPr id="25" name="Shape 609"/>
            <p:cNvSpPr/>
            <p:nvPr/>
          </p:nvSpPr>
          <p:spPr>
            <a:xfrm>
              <a:off x="19639094" y="3290109"/>
              <a:ext cx="4437436" cy="1047942"/>
            </a:xfrm>
            <a:prstGeom prst="rect">
              <a:avLst/>
            </a:prstGeom>
            <a:noFill/>
            <a:ln>
              <a:noFill/>
            </a:ln>
          </p:spPr>
          <p:txBody>
            <a:bodyPr lIns="182824" tIns="91400" rIns="182824" bIns="91400" anchor="t" anchorCtr="0">
              <a:noAutofit/>
            </a:bodyPr>
            <a:lstStyle/>
            <a:p>
              <a:pPr>
                <a:lnSpc>
                  <a:spcPct val="130000"/>
                </a:lnSpc>
                <a:buSzPct val="25000"/>
              </a:pPr>
              <a:r>
                <a:rPr lang="en-US" dirty="0">
                  <a:solidFill>
                    <a:schemeClr val="bg2">
                      <a:lumMod val="50000"/>
                    </a:schemeClr>
                  </a:solidFill>
                  <a:latin typeface="Century Gothic" panose="020B0502020202020204" pitchFamily="34" charset="0"/>
                  <a:ea typeface="Roboto"/>
                  <a:cs typeface="Roboto"/>
                  <a:sym typeface="Roboto"/>
                </a:rPr>
                <a:t>Refined each step to save you time, money and deliver the consistency you’ve come to expect</a:t>
              </a:r>
              <a:r>
                <a:rPr lang="id-ID" dirty="0">
                  <a:solidFill>
                    <a:schemeClr val="bg2">
                      <a:lumMod val="50000"/>
                    </a:schemeClr>
                  </a:solidFill>
                  <a:latin typeface="Century Gothic" panose="020B0502020202020204" pitchFamily="34" charset="0"/>
                  <a:ea typeface="Roboto"/>
                  <a:cs typeface="Roboto"/>
                  <a:sym typeface="Roboto"/>
                </a:rPr>
                <a:t>.</a:t>
              </a:r>
            </a:p>
          </p:txBody>
        </p:sp>
        <p:sp>
          <p:nvSpPr>
            <p:cNvPr id="26" name="Shape 610"/>
            <p:cNvSpPr/>
            <p:nvPr/>
          </p:nvSpPr>
          <p:spPr>
            <a:xfrm>
              <a:off x="19631183" y="2584185"/>
              <a:ext cx="4775964" cy="800182"/>
            </a:xfrm>
            <a:prstGeom prst="rect">
              <a:avLst/>
            </a:prstGeom>
            <a:noFill/>
            <a:ln>
              <a:noFill/>
            </a:ln>
            <a:effectLst/>
          </p:spPr>
          <p:txBody>
            <a:bodyPr lIns="182824" tIns="91400" rIns="182824" bIns="91400" anchor="t" anchorCtr="0">
              <a:noAutofit/>
            </a:bodyPr>
            <a:lstStyle/>
            <a:p>
              <a:pPr>
                <a:lnSpc>
                  <a:spcPct val="130000"/>
                </a:lnSpc>
                <a:buSzPct val="25000"/>
              </a:pPr>
              <a:r>
                <a:rPr lang="en-US" sz="3001" dirty="0">
                  <a:latin typeface="Century Gothic" panose="020B0502020202020204" pitchFamily="34" charset="0"/>
                  <a:ea typeface="Roboto"/>
                  <a:cs typeface="Roboto"/>
                  <a:sym typeface="Roboto"/>
                </a:rPr>
                <a:t>Streamlined Production</a:t>
              </a:r>
              <a:endParaRPr lang="id-ID" sz="3001" dirty="0">
                <a:latin typeface="Century Gothic" panose="020B0502020202020204" pitchFamily="34" charset="0"/>
                <a:ea typeface="Roboto"/>
                <a:cs typeface="Roboto"/>
                <a:sym typeface="Roboto"/>
              </a:endParaRPr>
            </a:p>
          </p:txBody>
        </p:sp>
        <p:sp>
          <p:nvSpPr>
            <p:cNvPr id="27" name="Ellipse 26"/>
            <p:cNvSpPr/>
            <p:nvPr/>
          </p:nvSpPr>
          <p:spPr>
            <a:xfrm>
              <a:off x="18484053" y="2971216"/>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Century Gothic" panose="020B0502020202020204" pitchFamily="34" charset="0"/>
                </a:rPr>
                <a:t>04</a:t>
              </a:r>
            </a:p>
          </p:txBody>
        </p:sp>
      </p:grpSp>
      <p:grpSp>
        <p:nvGrpSpPr>
          <p:cNvPr id="7" name="Group 6">
            <a:extLst>
              <a:ext uri="{FF2B5EF4-FFF2-40B4-BE49-F238E27FC236}">
                <a16:creationId xmlns="" xmlns:a16="http://schemas.microsoft.com/office/drawing/2014/main" id="{3D42F4B4-4D7D-4AE6-9498-6DE650FEB3B4}"/>
              </a:ext>
            </a:extLst>
          </p:cNvPr>
          <p:cNvGrpSpPr/>
          <p:nvPr/>
        </p:nvGrpSpPr>
        <p:grpSpPr>
          <a:xfrm>
            <a:off x="6602515" y="2630895"/>
            <a:ext cx="5592477" cy="1753866"/>
            <a:chOff x="6776661" y="2584185"/>
            <a:chExt cx="5592477" cy="1753866"/>
          </a:xfrm>
        </p:grpSpPr>
        <p:sp>
          <p:nvSpPr>
            <p:cNvPr id="23" name="Shape 603"/>
            <p:cNvSpPr/>
            <p:nvPr/>
          </p:nvSpPr>
          <p:spPr>
            <a:xfrm>
              <a:off x="7931702" y="3290109"/>
              <a:ext cx="4437436" cy="1047942"/>
            </a:xfrm>
            <a:prstGeom prst="rect">
              <a:avLst/>
            </a:prstGeom>
            <a:noFill/>
            <a:ln>
              <a:noFill/>
            </a:ln>
            <a:effectLst/>
          </p:spPr>
          <p:txBody>
            <a:bodyPr lIns="182824" tIns="91400" rIns="182824" bIns="91400" anchor="t" anchorCtr="0">
              <a:noAutofit/>
            </a:bodyPr>
            <a:lstStyle/>
            <a:p>
              <a:pPr>
                <a:lnSpc>
                  <a:spcPct val="130000"/>
                </a:lnSpc>
                <a:buSzPct val="25000"/>
              </a:pPr>
              <a:r>
                <a:rPr lang="en-US" dirty="0">
                  <a:solidFill>
                    <a:schemeClr val="bg2">
                      <a:lumMod val="50000"/>
                    </a:schemeClr>
                  </a:solidFill>
                  <a:latin typeface="Century Gothic" panose="020B0502020202020204" pitchFamily="34" charset="0"/>
                  <a:ea typeface="Roboto"/>
                  <a:cs typeface="Roboto"/>
                  <a:sym typeface="Roboto"/>
                </a:rPr>
                <a:t>The modern and user-friendly process makes visualizing, ordering and personalizing designs simple</a:t>
              </a:r>
              <a:r>
                <a:rPr lang="id-ID" dirty="0">
                  <a:solidFill>
                    <a:schemeClr val="bg2">
                      <a:lumMod val="50000"/>
                    </a:schemeClr>
                  </a:solidFill>
                  <a:latin typeface="Century Gothic" panose="020B0502020202020204" pitchFamily="34" charset="0"/>
                  <a:ea typeface="Roboto"/>
                  <a:cs typeface="Roboto"/>
                  <a:sym typeface="Roboto"/>
                </a:rPr>
                <a:t>.</a:t>
              </a:r>
            </a:p>
          </p:txBody>
        </p:sp>
        <p:sp>
          <p:nvSpPr>
            <p:cNvPr id="24" name="Shape 604"/>
            <p:cNvSpPr/>
            <p:nvPr/>
          </p:nvSpPr>
          <p:spPr>
            <a:xfrm>
              <a:off x="7923792" y="2584185"/>
              <a:ext cx="4437436" cy="800182"/>
            </a:xfrm>
            <a:prstGeom prst="rect">
              <a:avLst/>
            </a:prstGeom>
            <a:noFill/>
            <a:ln>
              <a:noFill/>
            </a:ln>
            <a:effectLst/>
          </p:spPr>
          <p:txBody>
            <a:bodyPr lIns="182824" tIns="91400" rIns="182824" bIns="91400" anchor="t" anchorCtr="0">
              <a:noAutofit/>
            </a:bodyPr>
            <a:lstStyle/>
            <a:p>
              <a:pPr>
                <a:lnSpc>
                  <a:spcPct val="130000"/>
                </a:lnSpc>
                <a:buSzPct val="25000"/>
              </a:pPr>
              <a:r>
                <a:rPr lang="en-US" sz="3001" dirty="0">
                  <a:latin typeface="Century Gothic" panose="020B0502020202020204" pitchFamily="34" charset="0"/>
                  <a:ea typeface="Roboto"/>
                  <a:cs typeface="Roboto"/>
                  <a:sym typeface="Roboto"/>
                </a:rPr>
                <a:t>Simplified</a:t>
              </a:r>
              <a:endParaRPr lang="id-ID" sz="3001" dirty="0">
                <a:latin typeface="Century Gothic" panose="020B0502020202020204" pitchFamily="34" charset="0"/>
                <a:ea typeface="Roboto"/>
                <a:cs typeface="Roboto"/>
                <a:sym typeface="Roboto"/>
              </a:endParaRPr>
            </a:p>
          </p:txBody>
        </p:sp>
        <p:sp>
          <p:nvSpPr>
            <p:cNvPr id="28" name="Ellipse 27"/>
            <p:cNvSpPr/>
            <p:nvPr/>
          </p:nvSpPr>
          <p:spPr>
            <a:xfrm>
              <a:off x="6776661" y="3015975"/>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Century Gothic" panose="020B0502020202020204" pitchFamily="34" charset="0"/>
                </a:rPr>
                <a:t>02</a:t>
              </a:r>
            </a:p>
          </p:txBody>
        </p:sp>
      </p:grpSp>
      <p:grpSp>
        <p:nvGrpSpPr>
          <p:cNvPr id="4" name="Gruppieren 3"/>
          <p:cNvGrpSpPr/>
          <p:nvPr/>
        </p:nvGrpSpPr>
        <p:grpSpPr>
          <a:xfrm>
            <a:off x="661746" y="2630895"/>
            <a:ext cx="5592477" cy="1753866"/>
            <a:chOff x="2647648" y="2630895"/>
            <a:chExt cx="5592477" cy="1753866"/>
          </a:xfrm>
        </p:grpSpPr>
        <p:sp>
          <p:nvSpPr>
            <p:cNvPr id="31" name="Shape 603"/>
            <p:cNvSpPr/>
            <p:nvPr/>
          </p:nvSpPr>
          <p:spPr>
            <a:xfrm>
              <a:off x="3802689" y="3336819"/>
              <a:ext cx="4437436" cy="1047942"/>
            </a:xfrm>
            <a:prstGeom prst="rect">
              <a:avLst/>
            </a:prstGeom>
            <a:noFill/>
            <a:ln>
              <a:noFill/>
            </a:ln>
            <a:effectLst/>
          </p:spPr>
          <p:txBody>
            <a:bodyPr lIns="182824" tIns="91400" rIns="182824" bIns="91400" anchor="t" anchorCtr="0">
              <a:noAutofit/>
            </a:bodyPr>
            <a:lstStyle/>
            <a:p>
              <a:pPr>
                <a:lnSpc>
                  <a:spcPct val="130000"/>
                </a:lnSpc>
                <a:buSzPct val="25000"/>
              </a:pPr>
              <a:r>
                <a:rPr lang="en-US" dirty="0">
                  <a:solidFill>
                    <a:schemeClr val="bg2">
                      <a:lumMod val="50000"/>
                    </a:schemeClr>
                  </a:solidFill>
                  <a:latin typeface="Century Gothic" panose="020B0502020202020204" pitchFamily="34" charset="0"/>
                  <a:ea typeface="Roboto"/>
                  <a:cs typeface="Roboto"/>
                  <a:sym typeface="Roboto"/>
                </a:rPr>
                <a:t>Our diverse lineup of beautiful on-trend styles give you exactly what you need, and nothing you don’t</a:t>
              </a:r>
              <a:r>
                <a:rPr lang="id-ID" dirty="0">
                  <a:solidFill>
                    <a:schemeClr val="bg2">
                      <a:lumMod val="50000"/>
                    </a:schemeClr>
                  </a:solidFill>
                  <a:latin typeface="Century Gothic" panose="020B0502020202020204" pitchFamily="34" charset="0"/>
                  <a:ea typeface="Roboto"/>
                  <a:cs typeface="Roboto"/>
                  <a:sym typeface="Roboto"/>
                </a:rPr>
                <a:t>.</a:t>
              </a:r>
            </a:p>
          </p:txBody>
        </p:sp>
        <p:sp>
          <p:nvSpPr>
            <p:cNvPr id="32" name="Shape 604"/>
            <p:cNvSpPr/>
            <p:nvPr/>
          </p:nvSpPr>
          <p:spPr>
            <a:xfrm>
              <a:off x="3794779" y="2630895"/>
              <a:ext cx="3261730" cy="800182"/>
            </a:xfrm>
            <a:prstGeom prst="rect">
              <a:avLst/>
            </a:prstGeom>
            <a:noFill/>
            <a:ln>
              <a:noFill/>
            </a:ln>
            <a:effectLst/>
          </p:spPr>
          <p:txBody>
            <a:bodyPr lIns="182824" tIns="91400" rIns="182824" bIns="91400" anchor="t" anchorCtr="0">
              <a:noAutofit/>
            </a:bodyPr>
            <a:lstStyle/>
            <a:p>
              <a:pPr>
                <a:lnSpc>
                  <a:spcPct val="130000"/>
                </a:lnSpc>
                <a:buSzPct val="25000"/>
              </a:pPr>
              <a:r>
                <a:rPr lang="de-DE" sz="3001" dirty="0">
                  <a:latin typeface="Century Gothic" panose="020B0502020202020204" pitchFamily="34" charset="0"/>
                  <a:ea typeface="Roboto"/>
                  <a:cs typeface="Roboto"/>
                  <a:sym typeface="Roboto"/>
                </a:rPr>
                <a:t>Curated Styles</a:t>
              </a:r>
              <a:endParaRPr lang="id-ID" sz="3001" dirty="0">
                <a:latin typeface="Century Gothic" panose="020B0502020202020204" pitchFamily="34" charset="0"/>
                <a:ea typeface="Roboto"/>
                <a:cs typeface="Roboto"/>
                <a:sym typeface="Roboto"/>
              </a:endParaRPr>
            </a:p>
          </p:txBody>
        </p:sp>
        <p:sp>
          <p:nvSpPr>
            <p:cNvPr id="33" name="Ellipse 32"/>
            <p:cNvSpPr/>
            <p:nvPr/>
          </p:nvSpPr>
          <p:spPr>
            <a:xfrm>
              <a:off x="2647648" y="3062685"/>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Century Gothic" panose="020B0502020202020204" pitchFamily="34" charset="0"/>
                </a:rPr>
                <a:t>01</a:t>
              </a:r>
            </a:p>
          </p:txBody>
        </p:sp>
      </p:grpSp>
      <p:sp>
        <p:nvSpPr>
          <p:cNvPr id="19" name="Rechteck 18"/>
          <p:cNvSpPr/>
          <p:nvPr/>
        </p:nvSpPr>
        <p:spPr>
          <a:xfrm>
            <a:off x="363138" y="761210"/>
            <a:ext cx="45719" cy="94456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4546A"/>
              </a:solidFill>
            </a:endParaRPr>
          </a:p>
        </p:txBody>
      </p:sp>
      <p:sp>
        <p:nvSpPr>
          <p:cNvPr id="20" name="Rechteck 19"/>
          <p:cNvSpPr/>
          <p:nvPr/>
        </p:nvSpPr>
        <p:spPr>
          <a:xfrm>
            <a:off x="0" y="0"/>
            <a:ext cx="24407147"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a:extLst>
              <a:ext uri="{FF2B5EF4-FFF2-40B4-BE49-F238E27FC236}">
                <a16:creationId xmlns="" xmlns:a16="http://schemas.microsoft.com/office/drawing/2014/main" id="{C0F3E131-325B-4124-B04E-E9545C628D89}"/>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t="5503" b="15019"/>
          <a:stretch/>
        </p:blipFill>
        <p:spPr>
          <a:xfrm>
            <a:off x="294449" y="5409591"/>
            <a:ext cx="23782081" cy="6920061"/>
          </a:xfrm>
          <a:prstGeom prst="rect">
            <a:avLst/>
          </a:prstGeom>
        </p:spPr>
      </p:pic>
      <p:grpSp>
        <p:nvGrpSpPr>
          <p:cNvPr id="29" name="Group 28">
            <a:extLst>
              <a:ext uri="{FF2B5EF4-FFF2-40B4-BE49-F238E27FC236}">
                <a16:creationId xmlns="" xmlns:a16="http://schemas.microsoft.com/office/drawing/2014/main" id="{76FC7CE6-30E6-4BC5-BA07-6A5C55377F64}"/>
              </a:ext>
            </a:extLst>
          </p:cNvPr>
          <p:cNvGrpSpPr/>
          <p:nvPr/>
        </p:nvGrpSpPr>
        <p:grpSpPr>
          <a:xfrm>
            <a:off x="12543284" y="2630895"/>
            <a:ext cx="5592477" cy="1753866"/>
            <a:chOff x="6776661" y="2584185"/>
            <a:chExt cx="5592477" cy="1753866"/>
          </a:xfrm>
        </p:grpSpPr>
        <p:sp>
          <p:nvSpPr>
            <p:cNvPr id="30" name="Shape 603">
              <a:extLst>
                <a:ext uri="{FF2B5EF4-FFF2-40B4-BE49-F238E27FC236}">
                  <a16:creationId xmlns="" xmlns:a16="http://schemas.microsoft.com/office/drawing/2014/main" id="{6F9DBC44-5526-4D64-AAAC-D659A83BC90D}"/>
                </a:ext>
              </a:extLst>
            </p:cNvPr>
            <p:cNvSpPr/>
            <p:nvPr/>
          </p:nvSpPr>
          <p:spPr>
            <a:xfrm>
              <a:off x="7931702" y="3290109"/>
              <a:ext cx="4437436" cy="1047942"/>
            </a:xfrm>
            <a:prstGeom prst="rect">
              <a:avLst/>
            </a:prstGeom>
            <a:noFill/>
            <a:ln>
              <a:noFill/>
            </a:ln>
            <a:effectLst/>
          </p:spPr>
          <p:txBody>
            <a:bodyPr lIns="182824" tIns="91400" rIns="182824" bIns="91400" anchor="t" anchorCtr="0">
              <a:noAutofit/>
            </a:bodyPr>
            <a:lstStyle/>
            <a:p>
              <a:pPr>
                <a:lnSpc>
                  <a:spcPct val="130000"/>
                </a:lnSpc>
                <a:buSzPct val="25000"/>
              </a:pPr>
              <a:r>
                <a:rPr lang="en-US" dirty="0">
                  <a:solidFill>
                    <a:schemeClr val="bg2">
                      <a:lumMod val="50000"/>
                    </a:schemeClr>
                  </a:solidFill>
                  <a:latin typeface="Century Gothic" panose="020B0502020202020204" pitchFamily="34" charset="0"/>
                  <a:ea typeface="Roboto"/>
                  <a:cs typeface="Roboto"/>
                  <a:sym typeface="Roboto"/>
                </a:rPr>
                <a:t>Our team and suite of tools provide the support you need to bring your visions to life</a:t>
              </a:r>
              <a:r>
                <a:rPr lang="id-ID" dirty="0">
                  <a:solidFill>
                    <a:schemeClr val="bg2">
                      <a:lumMod val="50000"/>
                    </a:schemeClr>
                  </a:solidFill>
                  <a:latin typeface="Century Gothic" panose="020B0502020202020204" pitchFamily="34" charset="0"/>
                  <a:ea typeface="Roboto"/>
                  <a:cs typeface="Roboto"/>
                  <a:sym typeface="Roboto"/>
                </a:rPr>
                <a:t>.</a:t>
              </a:r>
            </a:p>
          </p:txBody>
        </p:sp>
        <p:sp>
          <p:nvSpPr>
            <p:cNvPr id="34" name="Shape 604">
              <a:extLst>
                <a:ext uri="{FF2B5EF4-FFF2-40B4-BE49-F238E27FC236}">
                  <a16:creationId xmlns="" xmlns:a16="http://schemas.microsoft.com/office/drawing/2014/main" id="{C6E11EBB-DA2A-4776-88F9-0D2C65202CEE}"/>
                </a:ext>
              </a:extLst>
            </p:cNvPr>
            <p:cNvSpPr/>
            <p:nvPr/>
          </p:nvSpPr>
          <p:spPr>
            <a:xfrm>
              <a:off x="7923792" y="2584185"/>
              <a:ext cx="3615142" cy="800182"/>
            </a:xfrm>
            <a:prstGeom prst="rect">
              <a:avLst/>
            </a:prstGeom>
            <a:noFill/>
            <a:ln>
              <a:noFill/>
            </a:ln>
            <a:effectLst/>
          </p:spPr>
          <p:txBody>
            <a:bodyPr lIns="182824" tIns="91400" rIns="182824" bIns="91400" anchor="t" anchorCtr="0">
              <a:noAutofit/>
            </a:bodyPr>
            <a:lstStyle/>
            <a:p>
              <a:pPr>
                <a:lnSpc>
                  <a:spcPct val="130000"/>
                </a:lnSpc>
                <a:buSzPct val="25000"/>
              </a:pPr>
              <a:r>
                <a:rPr lang="en-US" sz="3001" dirty="0">
                  <a:latin typeface="Century Gothic" panose="020B0502020202020204" pitchFamily="34" charset="0"/>
                  <a:ea typeface="Roboto"/>
                  <a:cs typeface="Roboto"/>
                  <a:sym typeface="Roboto"/>
                </a:rPr>
                <a:t>Designer Support</a:t>
              </a:r>
              <a:endParaRPr lang="id-ID" sz="3001" dirty="0">
                <a:latin typeface="Century Gothic" panose="020B0502020202020204" pitchFamily="34" charset="0"/>
                <a:ea typeface="Roboto"/>
                <a:cs typeface="Roboto"/>
                <a:sym typeface="Roboto"/>
              </a:endParaRPr>
            </a:p>
          </p:txBody>
        </p:sp>
        <p:sp>
          <p:nvSpPr>
            <p:cNvPr id="35" name="Ellipse 27">
              <a:extLst>
                <a:ext uri="{FF2B5EF4-FFF2-40B4-BE49-F238E27FC236}">
                  <a16:creationId xmlns="" xmlns:a16="http://schemas.microsoft.com/office/drawing/2014/main" id="{25781D6E-E87B-415C-8F24-A1E31F0A4892}"/>
                </a:ext>
              </a:extLst>
            </p:cNvPr>
            <p:cNvSpPr/>
            <p:nvPr/>
          </p:nvSpPr>
          <p:spPr>
            <a:xfrm>
              <a:off x="6776661" y="3015975"/>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Century Gothic" panose="020B0502020202020204" pitchFamily="34" charset="0"/>
                </a:rPr>
                <a:t>03</a:t>
              </a:r>
            </a:p>
          </p:txBody>
        </p:sp>
      </p:grpSp>
      <p:sp>
        <p:nvSpPr>
          <p:cNvPr id="37" name="Textfeld 17">
            <a:extLst>
              <a:ext uri="{FF2B5EF4-FFF2-40B4-BE49-F238E27FC236}">
                <a16:creationId xmlns="" xmlns:a16="http://schemas.microsoft.com/office/drawing/2014/main" id="{D4613D5A-C173-454E-83D0-F22A4D7003FA}"/>
              </a:ext>
            </a:extLst>
          </p:cNvPr>
          <p:cNvSpPr txBox="1"/>
          <p:nvPr/>
        </p:nvSpPr>
        <p:spPr>
          <a:xfrm>
            <a:off x="632249"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rgbClr val="535353"/>
                </a:solidFill>
                <a:latin typeface="Helvetica" panose="020B0500000000000000" pitchFamily="34" charset="0"/>
              </a:rPr>
              <a:t>Designed for Designers</a:t>
            </a:r>
            <a:endParaRPr lang="de-DE" sz="4000" b="1" dirty="0">
              <a:solidFill>
                <a:srgbClr val="535353"/>
              </a:solidFill>
              <a:latin typeface="Helvetica" panose="020B0500000000000000" pitchFamily="34" charset="0"/>
            </a:endParaRPr>
          </a:p>
        </p:txBody>
      </p:sp>
      <p:sp>
        <p:nvSpPr>
          <p:cNvPr id="36" name="Textfeld 9">
            <a:extLst>
              <a:ext uri="{FF2B5EF4-FFF2-40B4-BE49-F238E27FC236}">
                <a16:creationId xmlns="" xmlns:a16="http://schemas.microsoft.com/office/drawing/2014/main" id="{887A964E-8FDB-4265-B1D6-C1559A8230A4}"/>
              </a:ext>
            </a:extLst>
          </p:cNvPr>
          <p:cNvSpPr txBox="1"/>
          <p:nvPr/>
        </p:nvSpPr>
        <p:spPr>
          <a:xfrm>
            <a:off x="661746" y="1336443"/>
            <a:ext cx="76962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accent3"/>
                </a:solidFill>
                <a:latin typeface="Century Gothic" panose="020B0502020202020204" pitchFamily="34" charset="0"/>
              </a:rPr>
              <a:t>To be better in every way</a:t>
            </a:r>
          </a:p>
        </p:txBody>
      </p:sp>
      <p:pic>
        <p:nvPicPr>
          <p:cNvPr id="15" name="Picture 14">
            <a:extLst>
              <a:ext uri="{FF2B5EF4-FFF2-40B4-BE49-F238E27FC236}">
                <a16:creationId xmlns="" xmlns:a16="http://schemas.microsoft.com/office/drawing/2014/main" id="{5A1E77F9-4275-4A6B-84BE-78EF1FF55033}"/>
              </a:ext>
            </a:extLst>
          </p:cNvPr>
          <p:cNvPicPr>
            <a:picLocks noChangeAspect="1"/>
          </p:cNvPicPr>
          <p:nvPr/>
        </p:nvPicPr>
        <p:blipFill rotWithShape="1">
          <a:blip r:embed="rId5" cstate="print">
            <a:extLst>
              <a:ext uri="{BEBA8EAE-BF5A-486C-A8C5-ECC9F3942E4B}">
                <a14:imgProps xmlns="" xmlns:a14="http://schemas.microsoft.com/office/drawing/2010/main">
                  <a14:imgLayer r:embed="rId6">
                    <a14:imgEffect>
                      <a14:saturation sat="71000"/>
                    </a14:imgEffect>
                  </a14:imgLayer>
                </a14:imgProps>
              </a:ext>
              <a:ext uri="{28A0092B-C50C-407E-A947-70E740481C1C}">
                <a14:useLocalDpi xmlns="" xmlns:a14="http://schemas.microsoft.com/office/drawing/2010/main" val="0"/>
              </a:ext>
            </a:extLst>
          </a:blip>
          <a:srcRect t="20699"/>
          <a:stretch/>
        </p:blipFill>
        <p:spPr>
          <a:xfrm>
            <a:off x="294449" y="5409591"/>
            <a:ext cx="23788752" cy="6920061"/>
          </a:xfrm>
          <a:prstGeom prst="rect">
            <a:avLst/>
          </a:prstGeom>
        </p:spPr>
      </p:pic>
      <p:pic>
        <p:nvPicPr>
          <p:cNvPr id="5" name="Picture 4">
            <a:extLst>
              <a:ext uri="{FF2B5EF4-FFF2-40B4-BE49-F238E27FC236}">
                <a16:creationId xmlns="" xmlns:a16="http://schemas.microsoft.com/office/drawing/2014/main" id="{D310CB86-E87C-459E-8228-81324F71156B}"/>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5368378" y="9976973"/>
            <a:ext cx="8137943" cy="2216264"/>
          </a:xfrm>
          <a:prstGeom prst="rect">
            <a:avLst/>
          </a:prstGeom>
          <a:effectLst>
            <a:outerShdw blurRad="152400" sx="102000" sy="102000" algn="ctr" rotWithShape="0">
              <a:prstClr val="black">
                <a:alpha val="40000"/>
              </a:prstClr>
            </a:outerShdw>
          </a:effectLst>
        </p:spPr>
      </p:pic>
    </p:spTree>
    <p:extLst>
      <p:ext uri="{BB962C8B-B14F-4D97-AF65-F5344CB8AC3E}">
        <p14:creationId xmlns="" xmlns:p14="http://schemas.microsoft.com/office/powerpoint/2010/main" val="373381751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p:cNvSpPr/>
          <p:nvPr/>
        </p:nvSpPr>
        <p:spPr>
          <a:xfrm>
            <a:off x="3" y="-5188"/>
            <a:ext cx="8121412" cy="8028311"/>
          </a:xfrm>
          <a:prstGeom prst="rect">
            <a:avLst/>
          </a:prstGeom>
          <a:blipFill>
            <a:blip r:embed="rId3" cstate="print"/>
            <a:srcRect/>
            <a:stretch>
              <a:fillRect l="-37836" r="-378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bg1"/>
              </a:solidFill>
              <a:latin typeface="Century Gothic" panose="020B0502020202020204" pitchFamily="34" charset="0"/>
            </a:endParaRPr>
          </a:p>
          <a:p>
            <a:pPr algn="ctr"/>
            <a:endParaRPr lang="de-DE" sz="1600">
              <a:solidFill>
                <a:schemeClr val="bg1"/>
              </a:solidFill>
              <a:latin typeface="Century Gothic" panose="020B0502020202020204" pitchFamily="34" charset="0"/>
            </a:endParaRPr>
          </a:p>
          <a:p>
            <a:pPr algn="ctr">
              <a:lnSpc>
                <a:spcPct val="200000"/>
              </a:lnSpc>
            </a:pPr>
            <a:endParaRPr lang="de-DE" sz="1600">
              <a:solidFill>
                <a:schemeClr val="bg1"/>
              </a:solidFill>
              <a:latin typeface="Century Gothic" panose="020B0502020202020204" pitchFamily="34" charset="0"/>
            </a:endParaRPr>
          </a:p>
          <a:p>
            <a:pPr algn="ctr"/>
            <a:endParaRPr lang="de-DE" sz="7196">
              <a:solidFill>
                <a:schemeClr val="bg1"/>
              </a:solidFill>
            </a:endParaRPr>
          </a:p>
        </p:txBody>
      </p:sp>
      <p:sp>
        <p:nvSpPr>
          <p:cNvPr id="28" name="Shape 603"/>
          <p:cNvSpPr/>
          <p:nvPr/>
        </p:nvSpPr>
        <p:spPr>
          <a:xfrm>
            <a:off x="1841991" y="10668343"/>
            <a:ext cx="4437436" cy="1047942"/>
          </a:xfrm>
          <a:prstGeom prst="rect">
            <a:avLst/>
          </a:prstGeom>
          <a:noFill/>
          <a:ln>
            <a:noFill/>
          </a:ln>
          <a:effectLst/>
        </p:spPr>
        <p:txBody>
          <a:bodyPr lIns="182824" tIns="91400" rIns="182824" bIns="91400" anchor="t" anchorCtr="0">
            <a:noAutofit/>
          </a:bodyPr>
          <a:lstStyle/>
          <a:p>
            <a:pPr algn="ctr">
              <a:lnSpc>
                <a:spcPct val="130000"/>
              </a:lnSpc>
              <a:buSzPct val="25000"/>
            </a:pPr>
            <a:r>
              <a:rPr lang="en-US" dirty="0">
                <a:solidFill>
                  <a:schemeClr val="bg2">
                    <a:lumMod val="50000"/>
                  </a:schemeClr>
                </a:solidFill>
                <a:latin typeface="Century Gothic" panose="020B0502020202020204" pitchFamily="34" charset="0"/>
                <a:ea typeface="Roboto"/>
                <a:cs typeface="Roboto"/>
                <a:sym typeface="Roboto"/>
              </a:rPr>
              <a:t>Simplified the spec book based on how a designer uses it versus what is easiest for us to manage</a:t>
            </a:r>
            <a:r>
              <a:rPr lang="id-ID" dirty="0">
                <a:solidFill>
                  <a:schemeClr val="bg2">
                    <a:lumMod val="50000"/>
                  </a:schemeClr>
                </a:solidFill>
                <a:latin typeface="Century Gothic" panose="020B0502020202020204" pitchFamily="34" charset="0"/>
                <a:ea typeface="Roboto"/>
                <a:cs typeface="Roboto"/>
                <a:sym typeface="Roboto"/>
              </a:rPr>
              <a:t>.</a:t>
            </a:r>
          </a:p>
        </p:txBody>
      </p:sp>
      <p:sp>
        <p:nvSpPr>
          <p:cNvPr id="29" name="Shape 604"/>
          <p:cNvSpPr/>
          <p:nvPr/>
        </p:nvSpPr>
        <p:spPr>
          <a:xfrm>
            <a:off x="1703582" y="9962419"/>
            <a:ext cx="4714253" cy="800182"/>
          </a:xfrm>
          <a:prstGeom prst="rect">
            <a:avLst/>
          </a:prstGeom>
          <a:noFill/>
          <a:ln>
            <a:noFill/>
          </a:ln>
          <a:effectLst/>
        </p:spPr>
        <p:txBody>
          <a:bodyPr lIns="182824" tIns="91400" rIns="182824" bIns="91400" anchor="t" anchorCtr="0">
            <a:noAutofit/>
          </a:bodyPr>
          <a:lstStyle/>
          <a:p>
            <a:pPr algn="ctr">
              <a:lnSpc>
                <a:spcPct val="130000"/>
              </a:lnSpc>
              <a:buSzPct val="25000"/>
            </a:pPr>
            <a:r>
              <a:rPr lang="de-DE" sz="3001" dirty="0">
                <a:latin typeface="Century Gothic" panose="020B0502020202020204" pitchFamily="34" charset="0"/>
                <a:ea typeface="Roboto"/>
                <a:cs typeface="Roboto"/>
                <a:sym typeface="Roboto"/>
              </a:rPr>
              <a:t>Specification Catalog</a:t>
            </a:r>
            <a:endParaRPr lang="id-ID" sz="3001" dirty="0">
              <a:latin typeface="Century Gothic" panose="020B0502020202020204" pitchFamily="34" charset="0"/>
              <a:ea typeface="Roboto"/>
              <a:cs typeface="Roboto"/>
              <a:sym typeface="Roboto"/>
            </a:endParaRPr>
          </a:p>
        </p:txBody>
      </p:sp>
      <p:sp>
        <p:nvSpPr>
          <p:cNvPr id="31" name="Ellipse 30"/>
          <p:cNvSpPr/>
          <p:nvPr/>
        </p:nvSpPr>
        <p:spPr>
          <a:xfrm>
            <a:off x="3645607" y="8843405"/>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Century Gothic" panose="020B0502020202020204" pitchFamily="34" charset="0"/>
              </a:rPr>
              <a:t>01</a:t>
            </a:r>
          </a:p>
        </p:txBody>
      </p:sp>
      <p:sp>
        <p:nvSpPr>
          <p:cNvPr id="22" name="Rechteck 21"/>
          <p:cNvSpPr/>
          <p:nvPr/>
        </p:nvSpPr>
        <p:spPr>
          <a:xfrm>
            <a:off x="8138331" y="-5188"/>
            <a:ext cx="8091915" cy="8028311"/>
          </a:xfrm>
          <a:prstGeom prst="rect">
            <a:avLst/>
          </a:prstGeom>
          <a:blipFill>
            <a:blip r:embed="rId3" cstate="print"/>
            <a:srcRect/>
            <a:stretch>
              <a:fillRect l="-38156" r="-381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bg1"/>
              </a:solidFill>
              <a:latin typeface="Century Gothic" panose="020B0502020202020204" pitchFamily="34" charset="0"/>
            </a:endParaRPr>
          </a:p>
          <a:p>
            <a:pPr algn="ctr"/>
            <a:endParaRPr lang="de-DE" sz="1600">
              <a:solidFill>
                <a:schemeClr val="bg1"/>
              </a:solidFill>
              <a:latin typeface="Century Gothic" panose="020B0502020202020204" pitchFamily="34" charset="0"/>
            </a:endParaRPr>
          </a:p>
          <a:p>
            <a:pPr algn="ctr">
              <a:lnSpc>
                <a:spcPct val="200000"/>
              </a:lnSpc>
            </a:pPr>
            <a:endParaRPr lang="de-DE" sz="1600">
              <a:solidFill>
                <a:schemeClr val="bg1"/>
              </a:solidFill>
              <a:latin typeface="Century Gothic" panose="020B0502020202020204" pitchFamily="34" charset="0"/>
            </a:endParaRPr>
          </a:p>
          <a:p>
            <a:pPr algn="ctr"/>
            <a:endParaRPr lang="de-DE" sz="7196">
              <a:solidFill>
                <a:schemeClr val="bg1"/>
              </a:solidFill>
            </a:endParaRPr>
          </a:p>
        </p:txBody>
      </p:sp>
      <p:sp>
        <p:nvSpPr>
          <p:cNvPr id="24" name="Shape 603"/>
          <p:cNvSpPr/>
          <p:nvPr/>
        </p:nvSpPr>
        <p:spPr>
          <a:xfrm>
            <a:off x="9965570" y="10668318"/>
            <a:ext cx="4437436" cy="1386521"/>
          </a:xfrm>
          <a:prstGeom prst="rect">
            <a:avLst/>
          </a:prstGeom>
          <a:noFill/>
          <a:ln>
            <a:noFill/>
          </a:ln>
          <a:effectLst/>
        </p:spPr>
        <p:txBody>
          <a:bodyPr lIns="182824" tIns="91400" rIns="182824" bIns="91400" anchor="t" anchorCtr="0">
            <a:noAutofit/>
          </a:bodyPr>
          <a:lstStyle/>
          <a:p>
            <a:pPr algn="ctr">
              <a:lnSpc>
                <a:spcPct val="130000"/>
              </a:lnSpc>
              <a:buSzPct val="25000"/>
            </a:pPr>
            <a:r>
              <a:rPr lang="en-US" dirty="0">
                <a:solidFill>
                  <a:schemeClr val="bg2">
                    <a:lumMod val="50000"/>
                  </a:schemeClr>
                </a:solidFill>
                <a:latin typeface="Century Gothic" panose="020B0502020202020204" pitchFamily="34" charset="0"/>
                <a:ea typeface="Roboto"/>
                <a:cs typeface="Roboto"/>
                <a:sym typeface="Roboto"/>
              </a:rPr>
              <a:t>Designed a new program from the ground up to make easier to enter order and manage orders</a:t>
            </a:r>
            <a:r>
              <a:rPr lang="id-ID" dirty="0">
                <a:solidFill>
                  <a:schemeClr val="bg2">
                    <a:lumMod val="50000"/>
                  </a:schemeClr>
                </a:solidFill>
                <a:latin typeface="Century Gothic" panose="020B0502020202020204" pitchFamily="34" charset="0"/>
                <a:ea typeface="Roboto"/>
                <a:cs typeface="Roboto"/>
                <a:sym typeface="Roboto"/>
              </a:rPr>
              <a:t>.</a:t>
            </a:r>
          </a:p>
        </p:txBody>
      </p:sp>
      <p:sp>
        <p:nvSpPr>
          <p:cNvPr id="25" name="Shape 604"/>
          <p:cNvSpPr/>
          <p:nvPr/>
        </p:nvSpPr>
        <p:spPr>
          <a:xfrm>
            <a:off x="10042192" y="9962395"/>
            <a:ext cx="4360814" cy="800182"/>
          </a:xfrm>
          <a:prstGeom prst="rect">
            <a:avLst/>
          </a:prstGeom>
          <a:noFill/>
          <a:ln>
            <a:noFill/>
          </a:ln>
          <a:effectLst/>
        </p:spPr>
        <p:txBody>
          <a:bodyPr lIns="182824" tIns="91400" rIns="182824" bIns="91400" anchor="t" anchorCtr="0">
            <a:noAutofit/>
          </a:bodyPr>
          <a:lstStyle/>
          <a:p>
            <a:pPr algn="ctr">
              <a:lnSpc>
                <a:spcPct val="130000"/>
              </a:lnSpc>
              <a:buSzPct val="25000"/>
            </a:pPr>
            <a:r>
              <a:rPr lang="en-US" sz="3001" dirty="0">
                <a:latin typeface="Century Gothic" panose="020B0502020202020204" pitchFamily="34" charset="0"/>
                <a:ea typeface="Roboto"/>
                <a:cs typeface="Roboto"/>
                <a:sym typeface="Roboto"/>
              </a:rPr>
              <a:t>Ordering Program</a:t>
            </a:r>
            <a:endParaRPr lang="id-ID" sz="3001" dirty="0">
              <a:latin typeface="Century Gothic" panose="020B0502020202020204" pitchFamily="34" charset="0"/>
              <a:ea typeface="Roboto"/>
              <a:cs typeface="Roboto"/>
              <a:sym typeface="Roboto"/>
            </a:endParaRPr>
          </a:p>
        </p:txBody>
      </p:sp>
      <p:sp>
        <p:nvSpPr>
          <p:cNvPr id="34" name="Ellipse 33"/>
          <p:cNvSpPr/>
          <p:nvPr/>
        </p:nvSpPr>
        <p:spPr>
          <a:xfrm>
            <a:off x="11769186" y="8843405"/>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Century Gothic" panose="020B0502020202020204" pitchFamily="34" charset="0"/>
              </a:rPr>
              <a:t>02</a:t>
            </a:r>
          </a:p>
        </p:txBody>
      </p:sp>
      <p:sp>
        <p:nvSpPr>
          <p:cNvPr id="23" name="Rechteck 22"/>
          <p:cNvSpPr/>
          <p:nvPr/>
        </p:nvSpPr>
        <p:spPr>
          <a:xfrm>
            <a:off x="16256238" y="-5188"/>
            <a:ext cx="8121412" cy="8028311"/>
          </a:xfrm>
          <a:prstGeom prst="rect">
            <a:avLst/>
          </a:prstGeom>
          <a:blipFill>
            <a:blip r:embed="rId3" cstate="print"/>
            <a:srcRect/>
            <a:stretch>
              <a:fillRect l="-37836" r="-378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bg1"/>
              </a:solidFill>
              <a:latin typeface="Century Gothic" panose="020B0502020202020204" pitchFamily="34" charset="0"/>
            </a:endParaRPr>
          </a:p>
          <a:p>
            <a:pPr algn="ctr"/>
            <a:endParaRPr lang="de-DE" sz="1600">
              <a:solidFill>
                <a:schemeClr val="bg1"/>
              </a:solidFill>
              <a:latin typeface="Century Gothic" panose="020B0502020202020204" pitchFamily="34" charset="0"/>
            </a:endParaRPr>
          </a:p>
          <a:p>
            <a:pPr algn="ctr">
              <a:lnSpc>
                <a:spcPct val="200000"/>
              </a:lnSpc>
            </a:pPr>
            <a:endParaRPr lang="de-DE" sz="1600">
              <a:solidFill>
                <a:schemeClr val="bg1"/>
              </a:solidFill>
              <a:latin typeface="Century Gothic" panose="020B0502020202020204" pitchFamily="34" charset="0"/>
            </a:endParaRPr>
          </a:p>
          <a:p>
            <a:pPr algn="ctr"/>
            <a:endParaRPr lang="de-DE" sz="7196">
              <a:solidFill>
                <a:schemeClr val="bg1"/>
              </a:solidFill>
            </a:endParaRPr>
          </a:p>
        </p:txBody>
      </p:sp>
      <p:sp>
        <p:nvSpPr>
          <p:cNvPr id="26" name="Shape 609"/>
          <p:cNvSpPr/>
          <p:nvPr/>
        </p:nvSpPr>
        <p:spPr>
          <a:xfrm>
            <a:off x="18079176" y="10668319"/>
            <a:ext cx="4575842" cy="1047942"/>
          </a:xfrm>
          <a:prstGeom prst="rect">
            <a:avLst/>
          </a:prstGeom>
          <a:noFill/>
          <a:ln>
            <a:noFill/>
          </a:ln>
        </p:spPr>
        <p:txBody>
          <a:bodyPr lIns="182824" tIns="91400" rIns="182824" bIns="91400" anchor="t" anchorCtr="0">
            <a:noAutofit/>
          </a:bodyPr>
          <a:lstStyle/>
          <a:p>
            <a:pPr algn="ctr">
              <a:lnSpc>
                <a:spcPct val="130000"/>
              </a:lnSpc>
              <a:buSzPct val="25000"/>
            </a:pPr>
            <a:r>
              <a:rPr lang="en-US" dirty="0">
                <a:solidFill>
                  <a:schemeClr val="bg2">
                    <a:lumMod val="50000"/>
                  </a:schemeClr>
                </a:solidFill>
                <a:latin typeface="Century Gothic" panose="020B0502020202020204" pitchFamily="34" charset="0"/>
                <a:ea typeface="Roboto"/>
                <a:cs typeface="Roboto"/>
                <a:sym typeface="Roboto"/>
              </a:rPr>
              <a:t>We simplified the process to make it easier and quicker to track and verify that you got what you ordered</a:t>
            </a:r>
            <a:r>
              <a:rPr lang="id-ID" dirty="0">
                <a:solidFill>
                  <a:schemeClr val="bg2">
                    <a:lumMod val="50000"/>
                  </a:schemeClr>
                </a:solidFill>
                <a:latin typeface="Century Gothic" panose="020B0502020202020204" pitchFamily="34" charset="0"/>
                <a:ea typeface="Roboto"/>
                <a:cs typeface="Roboto"/>
                <a:sym typeface="Roboto"/>
              </a:rPr>
              <a:t>.</a:t>
            </a:r>
          </a:p>
        </p:txBody>
      </p:sp>
      <p:sp>
        <p:nvSpPr>
          <p:cNvPr id="27" name="Shape 610"/>
          <p:cNvSpPr/>
          <p:nvPr/>
        </p:nvSpPr>
        <p:spPr>
          <a:xfrm>
            <a:off x="18144424" y="9962395"/>
            <a:ext cx="4445347" cy="800182"/>
          </a:xfrm>
          <a:prstGeom prst="rect">
            <a:avLst/>
          </a:prstGeom>
          <a:noFill/>
          <a:ln>
            <a:noFill/>
          </a:ln>
          <a:effectLst/>
        </p:spPr>
        <p:txBody>
          <a:bodyPr lIns="182824" tIns="91400" rIns="182824" bIns="91400" anchor="t" anchorCtr="0">
            <a:noAutofit/>
          </a:bodyPr>
          <a:lstStyle/>
          <a:p>
            <a:pPr algn="ctr">
              <a:lnSpc>
                <a:spcPct val="130000"/>
              </a:lnSpc>
              <a:buSzPct val="25000"/>
            </a:pPr>
            <a:r>
              <a:rPr lang="en-US" sz="3001" dirty="0">
                <a:latin typeface="Century Gothic" panose="020B0502020202020204" pitchFamily="34" charset="0"/>
                <a:ea typeface="Roboto"/>
                <a:cs typeface="Roboto"/>
                <a:sym typeface="Roboto"/>
              </a:rPr>
              <a:t>Delivery Process</a:t>
            </a:r>
            <a:endParaRPr lang="id-ID" sz="3001" dirty="0">
              <a:latin typeface="Century Gothic" panose="020B0502020202020204" pitchFamily="34" charset="0"/>
              <a:ea typeface="Roboto"/>
              <a:cs typeface="Roboto"/>
              <a:sym typeface="Roboto"/>
            </a:endParaRPr>
          </a:p>
        </p:txBody>
      </p:sp>
      <p:sp>
        <p:nvSpPr>
          <p:cNvPr id="37" name="Ellipse 36"/>
          <p:cNvSpPr/>
          <p:nvPr/>
        </p:nvSpPr>
        <p:spPr>
          <a:xfrm>
            <a:off x="19901842" y="8804390"/>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latin typeface="Century Gothic" panose="020B0502020202020204" pitchFamily="34" charset="0"/>
              </a:rPr>
              <a:t>03</a:t>
            </a:r>
          </a:p>
        </p:txBody>
      </p:sp>
      <p:sp>
        <p:nvSpPr>
          <p:cNvPr id="18" name="Rechteck 17"/>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Picture 18">
            <a:extLst>
              <a:ext uri="{FF2B5EF4-FFF2-40B4-BE49-F238E27FC236}">
                <a16:creationId xmlns="" xmlns:a16="http://schemas.microsoft.com/office/drawing/2014/main" id="{4ED55C0E-30CB-4CB3-9933-179EE9667A15}"/>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456" b="54421"/>
          <a:stretch/>
        </p:blipFill>
        <p:spPr>
          <a:xfrm rot="10800000">
            <a:off x="330195" y="326438"/>
            <a:ext cx="23825203" cy="7696685"/>
          </a:xfrm>
          <a:prstGeom prst="rect">
            <a:avLst/>
          </a:prstGeom>
        </p:spPr>
      </p:pic>
    </p:spTree>
    <p:extLst>
      <p:ext uri="{BB962C8B-B14F-4D97-AF65-F5344CB8AC3E}">
        <p14:creationId xmlns="" xmlns:p14="http://schemas.microsoft.com/office/powerpoint/2010/main" val="87942133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uppieren 1">
            <a:extLst>
              <a:ext uri="{FF2B5EF4-FFF2-40B4-BE49-F238E27FC236}">
                <a16:creationId xmlns="" xmlns:a16="http://schemas.microsoft.com/office/drawing/2014/main" id="{9D515141-C2FA-4692-AFE0-52A4072D74A1}"/>
              </a:ext>
            </a:extLst>
          </p:cNvPr>
          <p:cNvGrpSpPr/>
          <p:nvPr/>
        </p:nvGrpSpPr>
        <p:grpSpPr>
          <a:xfrm>
            <a:off x="632249" y="7053631"/>
            <a:ext cx="6933287" cy="4580514"/>
            <a:chOff x="2843460" y="4221941"/>
            <a:chExt cx="6933287" cy="4580514"/>
          </a:xfrm>
        </p:grpSpPr>
        <p:sp>
          <p:nvSpPr>
            <p:cNvPr id="14" name="Textfeld 19">
              <a:extLst>
                <a:ext uri="{FF2B5EF4-FFF2-40B4-BE49-F238E27FC236}">
                  <a16:creationId xmlns="" xmlns:a16="http://schemas.microsoft.com/office/drawing/2014/main" id="{13AE3AC8-A7A0-4210-9C3A-9E8D7AAB8F47}"/>
                </a:ext>
              </a:extLst>
            </p:cNvPr>
            <p:cNvSpPr txBox="1"/>
            <p:nvPr/>
          </p:nvSpPr>
          <p:spPr>
            <a:xfrm>
              <a:off x="2843460" y="4221941"/>
              <a:ext cx="6933287" cy="2862322"/>
            </a:xfrm>
            <a:prstGeom prst="rect">
              <a:avLst/>
            </a:prstGeom>
            <a:noFill/>
          </p:spPr>
          <p:txBody>
            <a:bodyPr wrap="square" rtlCol="0">
              <a:spAutoFit/>
            </a:bodyPr>
            <a:lstStyle/>
            <a:p>
              <a:r>
                <a:rPr lang="en-US" sz="6000" dirty="0">
                  <a:solidFill>
                    <a:schemeClr val="bg2">
                      <a:lumMod val="25000"/>
                    </a:schemeClr>
                  </a:solidFill>
                  <a:latin typeface="Century Gothic" panose="020B0502020202020204" pitchFamily="34" charset="0"/>
                </a:rPr>
                <a:t>A picture is worth a thousand words.</a:t>
              </a:r>
            </a:p>
          </p:txBody>
        </p:sp>
        <p:sp>
          <p:nvSpPr>
            <p:cNvPr id="15" name="Textfeld 20">
              <a:extLst>
                <a:ext uri="{FF2B5EF4-FFF2-40B4-BE49-F238E27FC236}">
                  <a16:creationId xmlns="" xmlns:a16="http://schemas.microsoft.com/office/drawing/2014/main" id="{1AB67730-96E0-432B-A481-7827A3BACB67}"/>
                </a:ext>
              </a:extLst>
            </p:cNvPr>
            <p:cNvSpPr txBox="1"/>
            <p:nvPr/>
          </p:nvSpPr>
          <p:spPr>
            <a:xfrm>
              <a:off x="2872957" y="7463627"/>
              <a:ext cx="4869340" cy="1338828"/>
            </a:xfrm>
            <a:prstGeom prst="rect">
              <a:avLst/>
            </a:prstGeom>
            <a:noFill/>
          </p:spPr>
          <p:txBody>
            <a:bodyPr wrap="square" rtlCol="0">
              <a:spAutoFit/>
            </a:bodyPr>
            <a:lstStyle/>
            <a:p>
              <a:pPr>
                <a:lnSpc>
                  <a:spcPct val="150000"/>
                </a:lnSpc>
              </a:pPr>
              <a:r>
                <a:rPr lang="de-DE" dirty="0">
                  <a:solidFill>
                    <a:schemeClr val="bg2">
                      <a:lumMod val="50000"/>
                    </a:schemeClr>
                  </a:solidFill>
                  <a:latin typeface="Century Gothic" panose="020B0502020202020204" pitchFamily="34" charset="0"/>
                </a:rPr>
                <a:t>Visual indexes to help you find the right cabinet, accessory or modification quickly.</a:t>
              </a:r>
            </a:p>
          </p:txBody>
        </p:sp>
      </p:grpSp>
      <p:sp>
        <p:nvSpPr>
          <p:cNvPr id="16" name="Rechteck 7">
            <a:extLst>
              <a:ext uri="{FF2B5EF4-FFF2-40B4-BE49-F238E27FC236}">
                <a16:creationId xmlns="" xmlns:a16="http://schemas.microsoft.com/office/drawing/2014/main" id="{5F8911CA-0E0B-4C5B-A227-96A64AFE010C}"/>
              </a:ext>
            </a:extLst>
          </p:cNvPr>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9">
            <a:extLst>
              <a:ext uri="{FF2B5EF4-FFF2-40B4-BE49-F238E27FC236}">
                <a16:creationId xmlns="" xmlns:a16="http://schemas.microsoft.com/office/drawing/2014/main" id="{63443EAA-EE2A-44A7-8FD8-82C7DD160ABB}"/>
              </a:ext>
            </a:extLst>
          </p:cNvPr>
          <p:cNvSpPr/>
          <p:nvPr/>
        </p:nvSpPr>
        <p:spPr>
          <a:xfrm>
            <a:off x="363138" y="761210"/>
            <a:ext cx="45719" cy="9445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2">
            <a:extLst>
              <a:ext uri="{FF2B5EF4-FFF2-40B4-BE49-F238E27FC236}">
                <a16:creationId xmlns="" xmlns:a16="http://schemas.microsoft.com/office/drawing/2014/main" id="{9A8837D8-1BAF-4D0B-8546-54E912F276C6}"/>
              </a:ext>
            </a:extLst>
          </p:cNvPr>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7">
            <a:extLst>
              <a:ext uri="{FF2B5EF4-FFF2-40B4-BE49-F238E27FC236}">
                <a16:creationId xmlns="" xmlns:a16="http://schemas.microsoft.com/office/drawing/2014/main" id="{496A488C-DB07-4B29-852E-DE42ADF9BDB1}"/>
              </a:ext>
            </a:extLst>
          </p:cNvPr>
          <p:cNvSpPr txBox="1"/>
          <p:nvPr/>
        </p:nvSpPr>
        <p:spPr>
          <a:xfrm>
            <a:off x="632249"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2">
                    <a:lumMod val="25000"/>
                  </a:schemeClr>
                </a:solidFill>
                <a:latin typeface="Helvetica" panose="020B0500000000000000" pitchFamily="34" charset="0"/>
              </a:rPr>
              <a:t>Specification Catalog</a:t>
            </a:r>
            <a:endParaRPr lang="de-DE" sz="4000" b="1" dirty="0">
              <a:solidFill>
                <a:schemeClr val="bg2">
                  <a:lumMod val="25000"/>
                </a:schemeClr>
              </a:solidFill>
              <a:latin typeface="Helvetica" panose="020B0500000000000000" pitchFamily="34" charset="0"/>
            </a:endParaRPr>
          </a:p>
        </p:txBody>
      </p:sp>
      <p:sp>
        <p:nvSpPr>
          <p:cNvPr id="20" name="Textfeld 9">
            <a:extLst>
              <a:ext uri="{FF2B5EF4-FFF2-40B4-BE49-F238E27FC236}">
                <a16:creationId xmlns="" xmlns:a16="http://schemas.microsoft.com/office/drawing/2014/main" id="{67098CE7-DF2D-4FB2-8695-BA31E4030150}"/>
              </a:ext>
            </a:extLst>
          </p:cNvPr>
          <p:cNvSpPr txBox="1"/>
          <p:nvPr/>
        </p:nvSpPr>
        <p:spPr>
          <a:xfrm>
            <a:off x="661746" y="1336443"/>
            <a:ext cx="76962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accent3"/>
                </a:solidFill>
                <a:latin typeface="Century Gothic" panose="020B0502020202020204" pitchFamily="34" charset="0"/>
              </a:rPr>
              <a:t>To be better in every way</a:t>
            </a:r>
          </a:p>
        </p:txBody>
      </p:sp>
      <p:pic>
        <p:nvPicPr>
          <p:cNvPr id="10" name="Picture 9">
            <a:extLst>
              <a:ext uri="{FF2B5EF4-FFF2-40B4-BE49-F238E27FC236}">
                <a16:creationId xmlns="" xmlns:a16="http://schemas.microsoft.com/office/drawing/2014/main" id="{DD8C79AB-C3A1-4DB9-A1D6-F8FA68F8965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420000">
            <a:off x="13851183" y="985497"/>
            <a:ext cx="10617677" cy="13716000"/>
          </a:xfrm>
          <a:prstGeom prst="rect">
            <a:avLst/>
          </a:prstGeom>
          <a:ln w="3175">
            <a:solidFill>
              <a:schemeClr val="bg1">
                <a:lumMod val="90000"/>
              </a:schemeClr>
            </a:solidFill>
          </a:ln>
          <a:effectLst>
            <a:outerShdw blurRad="254000" dist="165100" dir="2700000" algn="ctr" rotWithShape="0">
              <a:srgbClr val="000000">
                <a:alpha val="30000"/>
              </a:srgbClr>
            </a:outerShdw>
          </a:effectLst>
        </p:spPr>
      </p:pic>
      <p:pic>
        <p:nvPicPr>
          <p:cNvPr id="29" name="Picture 28">
            <a:extLst>
              <a:ext uri="{FF2B5EF4-FFF2-40B4-BE49-F238E27FC236}">
                <a16:creationId xmlns="" xmlns:a16="http://schemas.microsoft.com/office/drawing/2014/main" id="{7E33FB76-684F-4235-AD82-0B91AE421E0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977830" y="389631"/>
            <a:ext cx="10617677" cy="13716000"/>
          </a:xfrm>
          <a:prstGeom prst="rect">
            <a:avLst/>
          </a:prstGeom>
          <a:ln w="3175">
            <a:solidFill>
              <a:schemeClr val="bg1">
                <a:lumMod val="90000"/>
              </a:schemeClr>
            </a:solidFill>
          </a:ln>
          <a:effectLst>
            <a:outerShdw blurRad="254000" dist="165100" dir="2700000" algn="ctr" rotWithShape="0">
              <a:srgbClr val="000000">
                <a:alpha val="30000"/>
              </a:srgbClr>
            </a:outerShdw>
          </a:effectLst>
        </p:spPr>
      </p:pic>
      <p:pic>
        <p:nvPicPr>
          <p:cNvPr id="27" name="Picture 26">
            <a:extLst>
              <a:ext uri="{FF2B5EF4-FFF2-40B4-BE49-F238E27FC236}">
                <a16:creationId xmlns="" xmlns:a16="http://schemas.microsoft.com/office/drawing/2014/main" id="{EAC2BDF6-449A-4ACB-835F-FB023FB1811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420000">
            <a:off x="7976326" y="1829358"/>
            <a:ext cx="10617677" cy="13716000"/>
          </a:xfrm>
          <a:prstGeom prst="rect">
            <a:avLst/>
          </a:prstGeom>
          <a:ln w="3175">
            <a:solidFill>
              <a:schemeClr val="bg1">
                <a:lumMod val="90000"/>
              </a:schemeClr>
            </a:solidFill>
          </a:ln>
          <a:effectLst>
            <a:outerShdw blurRad="254000" dist="165100" dir="2700000" algn="ctr" rotWithShape="0">
              <a:srgbClr val="000000">
                <a:alpha val="30000"/>
              </a:srgbClr>
            </a:outerShdw>
          </a:effectLst>
        </p:spPr>
      </p:pic>
      <p:sp>
        <p:nvSpPr>
          <p:cNvPr id="31" name="Ellipse 32">
            <a:extLst>
              <a:ext uri="{FF2B5EF4-FFF2-40B4-BE49-F238E27FC236}">
                <a16:creationId xmlns="" xmlns:a16="http://schemas.microsoft.com/office/drawing/2014/main" id="{D25119D0-A68C-4A2C-A551-7DFFA4DA9D81}"/>
              </a:ext>
            </a:extLst>
          </p:cNvPr>
          <p:cNvSpPr/>
          <p:nvPr/>
        </p:nvSpPr>
        <p:spPr>
          <a:xfrm>
            <a:off x="632249" y="6025202"/>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Century Gothic" panose="020B0502020202020204" pitchFamily="34" charset="0"/>
              </a:rPr>
              <a:t>01</a:t>
            </a:r>
          </a:p>
        </p:txBody>
      </p:sp>
    </p:spTree>
    <p:extLst>
      <p:ext uri="{BB962C8B-B14F-4D97-AF65-F5344CB8AC3E}">
        <p14:creationId xmlns="" xmlns:p14="http://schemas.microsoft.com/office/powerpoint/2010/main" val="402702036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7">
            <a:extLst>
              <a:ext uri="{FF2B5EF4-FFF2-40B4-BE49-F238E27FC236}">
                <a16:creationId xmlns="" xmlns:a16="http://schemas.microsoft.com/office/drawing/2014/main" id="{5F8911CA-0E0B-4C5B-A227-96A64AFE010C}"/>
              </a:ext>
            </a:extLst>
          </p:cNvPr>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2">
            <a:extLst>
              <a:ext uri="{FF2B5EF4-FFF2-40B4-BE49-F238E27FC236}">
                <a16:creationId xmlns="" xmlns:a16="http://schemas.microsoft.com/office/drawing/2014/main" id="{9A8837D8-1BAF-4D0B-8546-54E912F276C6}"/>
              </a:ext>
            </a:extLst>
          </p:cNvPr>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7">
            <a:extLst>
              <a:ext uri="{FF2B5EF4-FFF2-40B4-BE49-F238E27FC236}">
                <a16:creationId xmlns="" xmlns:a16="http://schemas.microsoft.com/office/drawing/2014/main" id="{496A488C-DB07-4B29-852E-DE42ADF9BDB1}"/>
              </a:ext>
            </a:extLst>
          </p:cNvPr>
          <p:cNvSpPr txBox="1"/>
          <p:nvPr/>
        </p:nvSpPr>
        <p:spPr>
          <a:xfrm>
            <a:off x="15187436"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4000" b="1" dirty="0">
                <a:solidFill>
                  <a:schemeClr val="bg2">
                    <a:lumMod val="25000"/>
                  </a:schemeClr>
                </a:solidFill>
                <a:latin typeface="Helvetica" panose="020B0500000000000000" pitchFamily="34" charset="0"/>
              </a:rPr>
              <a:t>Specification Catalog</a:t>
            </a:r>
            <a:endParaRPr lang="de-DE" sz="4000" b="1" dirty="0">
              <a:solidFill>
                <a:schemeClr val="bg2">
                  <a:lumMod val="25000"/>
                </a:schemeClr>
              </a:solidFill>
              <a:latin typeface="Helvetica" panose="020B0500000000000000" pitchFamily="34" charset="0"/>
            </a:endParaRPr>
          </a:p>
        </p:txBody>
      </p:sp>
      <p:sp>
        <p:nvSpPr>
          <p:cNvPr id="20" name="Textfeld 9">
            <a:extLst>
              <a:ext uri="{FF2B5EF4-FFF2-40B4-BE49-F238E27FC236}">
                <a16:creationId xmlns="" xmlns:a16="http://schemas.microsoft.com/office/drawing/2014/main" id="{67098CE7-DF2D-4FB2-8695-BA31E4030150}"/>
              </a:ext>
            </a:extLst>
          </p:cNvPr>
          <p:cNvSpPr txBox="1"/>
          <p:nvPr/>
        </p:nvSpPr>
        <p:spPr>
          <a:xfrm>
            <a:off x="18888841" y="1336442"/>
            <a:ext cx="486934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dirty="0">
                <a:solidFill>
                  <a:schemeClr val="accent3"/>
                </a:solidFill>
                <a:latin typeface="Century Gothic" panose="020B0502020202020204" pitchFamily="34" charset="0"/>
              </a:rPr>
              <a:t>To be better in every way</a:t>
            </a:r>
          </a:p>
        </p:txBody>
      </p:sp>
      <p:grpSp>
        <p:nvGrpSpPr>
          <p:cNvPr id="21" name="Gruppieren 1">
            <a:extLst>
              <a:ext uri="{FF2B5EF4-FFF2-40B4-BE49-F238E27FC236}">
                <a16:creationId xmlns="" xmlns:a16="http://schemas.microsoft.com/office/drawing/2014/main" id="{353ABF6A-8349-49D6-90E2-A17CDBC7CF96}"/>
              </a:ext>
            </a:extLst>
          </p:cNvPr>
          <p:cNvGrpSpPr/>
          <p:nvPr/>
        </p:nvGrpSpPr>
        <p:grpSpPr>
          <a:xfrm>
            <a:off x="16702974" y="7024131"/>
            <a:ext cx="6933287" cy="4194516"/>
            <a:chOff x="15704054" y="4221941"/>
            <a:chExt cx="6933287" cy="4194516"/>
          </a:xfrm>
        </p:grpSpPr>
        <p:sp>
          <p:nvSpPr>
            <p:cNvPr id="23" name="Textfeld 7">
              <a:extLst>
                <a:ext uri="{FF2B5EF4-FFF2-40B4-BE49-F238E27FC236}">
                  <a16:creationId xmlns="" xmlns:a16="http://schemas.microsoft.com/office/drawing/2014/main" id="{FB749153-1596-4EFE-9350-78EEB99FD4AE}"/>
                </a:ext>
              </a:extLst>
            </p:cNvPr>
            <p:cNvSpPr txBox="1"/>
            <p:nvPr/>
          </p:nvSpPr>
          <p:spPr>
            <a:xfrm>
              <a:off x="15704054" y="4221941"/>
              <a:ext cx="6933287" cy="1938992"/>
            </a:xfrm>
            <a:prstGeom prst="rect">
              <a:avLst/>
            </a:prstGeom>
            <a:noFill/>
          </p:spPr>
          <p:txBody>
            <a:bodyPr wrap="square" rtlCol="0">
              <a:spAutoFit/>
            </a:bodyPr>
            <a:lstStyle/>
            <a:p>
              <a:pPr algn="r"/>
              <a:r>
                <a:rPr lang="en-US" sz="6000" dirty="0">
                  <a:solidFill>
                    <a:schemeClr val="bg2">
                      <a:lumMod val="25000"/>
                    </a:schemeClr>
                  </a:solidFill>
                  <a:latin typeface="Century Gothic" panose="020B0502020202020204" pitchFamily="34" charset="0"/>
                </a:rPr>
                <a:t>A rose by any other color…</a:t>
              </a:r>
            </a:p>
          </p:txBody>
        </p:sp>
        <p:sp>
          <p:nvSpPr>
            <p:cNvPr id="26" name="Textfeld 8">
              <a:extLst>
                <a:ext uri="{FF2B5EF4-FFF2-40B4-BE49-F238E27FC236}">
                  <a16:creationId xmlns="" xmlns:a16="http://schemas.microsoft.com/office/drawing/2014/main" id="{A557A7CF-86BD-48D1-BDFC-708424C8678E}"/>
                </a:ext>
              </a:extLst>
            </p:cNvPr>
            <p:cNvSpPr txBox="1"/>
            <p:nvPr/>
          </p:nvSpPr>
          <p:spPr>
            <a:xfrm>
              <a:off x="17768001" y="7493127"/>
              <a:ext cx="4869340" cy="923330"/>
            </a:xfrm>
            <a:prstGeom prst="rect">
              <a:avLst/>
            </a:prstGeom>
            <a:noFill/>
          </p:spPr>
          <p:txBody>
            <a:bodyPr wrap="square" rtlCol="0">
              <a:spAutoFit/>
            </a:bodyPr>
            <a:lstStyle/>
            <a:p>
              <a:pPr algn="r">
                <a:lnSpc>
                  <a:spcPct val="150000"/>
                </a:lnSpc>
              </a:pPr>
              <a:r>
                <a:rPr lang="de-DE" dirty="0">
                  <a:solidFill>
                    <a:schemeClr val="bg2">
                      <a:lumMod val="50000"/>
                    </a:schemeClr>
                  </a:solidFill>
                  <a:latin typeface="Century Gothic" panose="020B0502020202020204" pitchFamily="34" charset="0"/>
                </a:rPr>
                <a:t>3D rendering of doors and printed in color to help you choose the perfect door.</a:t>
              </a:r>
            </a:p>
          </p:txBody>
        </p:sp>
      </p:grpSp>
      <p:sp>
        <p:nvSpPr>
          <p:cNvPr id="29" name="Rechteck 10">
            <a:extLst>
              <a:ext uri="{FF2B5EF4-FFF2-40B4-BE49-F238E27FC236}">
                <a16:creationId xmlns="" xmlns:a16="http://schemas.microsoft.com/office/drawing/2014/main" id="{B8075001-A079-4DF3-85A4-30CCE4813B46}"/>
              </a:ext>
            </a:extLst>
          </p:cNvPr>
          <p:cNvSpPr/>
          <p:nvPr/>
        </p:nvSpPr>
        <p:spPr>
          <a:xfrm>
            <a:off x="23897279" y="761210"/>
            <a:ext cx="45719" cy="94456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32">
            <a:extLst>
              <a:ext uri="{FF2B5EF4-FFF2-40B4-BE49-F238E27FC236}">
                <a16:creationId xmlns="" xmlns:a16="http://schemas.microsoft.com/office/drawing/2014/main" id="{5F303218-EF95-40DA-97FE-9196156C044C}"/>
              </a:ext>
            </a:extLst>
          </p:cNvPr>
          <p:cNvSpPr/>
          <p:nvPr/>
        </p:nvSpPr>
        <p:spPr>
          <a:xfrm>
            <a:off x="22809392" y="6193927"/>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Century Gothic" panose="020B0502020202020204" pitchFamily="34" charset="0"/>
              </a:rPr>
              <a:t>02</a:t>
            </a:r>
          </a:p>
        </p:txBody>
      </p:sp>
      <p:pic>
        <p:nvPicPr>
          <p:cNvPr id="4" name="Picture 3">
            <a:extLst>
              <a:ext uri="{FF2B5EF4-FFF2-40B4-BE49-F238E27FC236}">
                <a16:creationId xmlns="" xmlns:a16="http://schemas.microsoft.com/office/drawing/2014/main" id="{4FE17578-2E80-44BB-8391-755307F41864}"/>
              </a:ext>
            </a:extLst>
          </p:cNvPr>
          <p:cNvPicPr>
            <a:picLocks noChangeAspect="1"/>
          </p:cNvPicPr>
          <p:nvPr/>
        </p:nvPicPr>
        <p:blipFill>
          <a:blip r:embed="rId3" cstate="print"/>
          <a:stretch>
            <a:fillRect/>
          </a:stretch>
        </p:blipFill>
        <p:spPr>
          <a:xfrm rot="-420000">
            <a:off x="-232433" y="1110343"/>
            <a:ext cx="10136654" cy="13222441"/>
          </a:xfrm>
          <a:prstGeom prst="rect">
            <a:avLst/>
          </a:prstGeom>
        </p:spPr>
      </p:pic>
      <p:pic>
        <p:nvPicPr>
          <p:cNvPr id="2" name="Picture 1">
            <a:extLst>
              <a:ext uri="{FF2B5EF4-FFF2-40B4-BE49-F238E27FC236}">
                <a16:creationId xmlns="" xmlns:a16="http://schemas.microsoft.com/office/drawing/2014/main" id="{DF4B2003-1C46-4581-9576-1B490943C292}"/>
              </a:ext>
            </a:extLst>
          </p:cNvPr>
          <p:cNvPicPr>
            <a:picLocks noChangeAspect="1"/>
          </p:cNvPicPr>
          <p:nvPr/>
        </p:nvPicPr>
        <p:blipFill>
          <a:blip r:embed="rId4" cstate="print"/>
          <a:stretch>
            <a:fillRect/>
          </a:stretch>
        </p:blipFill>
        <p:spPr>
          <a:xfrm>
            <a:off x="3227862" y="264529"/>
            <a:ext cx="10217041" cy="13327300"/>
          </a:xfrm>
          <a:prstGeom prst="rect">
            <a:avLst/>
          </a:prstGeom>
          <a:ln w="6350">
            <a:solidFill>
              <a:schemeClr val="bg1">
                <a:lumMod val="90000"/>
              </a:schemeClr>
            </a:solidFill>
          </a:ln>
          <a:effectLst>
            <a:outerShdw blurRad="254000" dist="165100" dir="7200000" algn="ctr" rotWithShape="0">
              <a:srgbClr val="000000">
                <a:alpha val="30000"/>
              </a:srgbClr>
            </a:outerShdw>
          </a:effectLst>
        </p:spPr>
      </p:pic>
      <p:pic>
        <p:nvPicPr>
          <p:cNvPr id="9" name="Picture 8">
            <a:extLst>
              <a:ext uri="{FF2B5EF4-FFF2-40B4-BE49-F238E27FC236}">
                <a16:creationId xmlns="" xmlns:a16="http://schemas.microsoft.com/office/drawing/2014/main" id="{49AD2293-0C10-4BD9-B56A-AE09001806D0}"/>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4051"/>
          <a:stretch/>
        </p:blipFill>
        <p:spPr>
          <a:xfrm rot="420000">
            <a:off x="8036937" y="1014301"/>
            <a:ext cx="9963380" cy="13414524"/>
          </a:xfrm>
          <a:prstGeom prst="rect">
            <a:avLst/>
          </a:prstGeom>
          <a:ln w="6350">
            <a:solidFill>
              <a:schemeClr val="bg1">
                <a:lumMod val="90000"/>
              </a:schemeClr>
            </a:solidFill>
          </a:ln>
          <a:effectLst>
            <a:outerShdw blurRad="254000" dist="165100" dir="7200000" algn="ctr" rotWithShape="0">
              <a:srgbClr val="000000">
                <a:alpha val="30000"/>
              </a:srgbClr>
            </a:outerShdw>
          </a:effectLst>
        </p:spPr>
      </p:pic>
    </p:spTree>
    <p:extLst>
      <p:ext uri="{BB962C8B-B14F-4D97-AF65-F5344CB8AC3E}">
        <p14:creationId xmlns="" xmlns:p14="http://schemas.microsoft.com/office/powerpoint/2010/main" val="40540160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uppieren 1">
            <a:extLst>
              <a:ext uri="{FF2B5EF4-FFF2-40B4-BE49-F238E27FC236}">
                <a16:creationId xmlns="" xmlns:a16="http://schemas.microsoft.com/office/drawing/2014/main" id="{9D515141-C2FA-4692-AFE0-52A4072D74A1}"/>
              </a:ext>
            </a:extLst>
          </p:cNvPr>
          <p:cNvGrpSpPr/>
          <p:nvPr/>
        </p:nvGrpSpPr>
        <p:grpSpPr>
          <a:xfrm>
            <a:off x="632249" y="7053631"/>
            <a:ext cx="6933287" cy="4580514"/>
            <a:chOff x="2843460" y="4221941"/>
            <a:chExt cx="6933287" cy="4580514"/>
          </a:xfrm>
        </p:grpSpPr>
        <p:sp>
          <p:nvSpPr>
            <p:cNvPr id="14" name="Textfeld 19">
              <a:extLst>
                <a:ext uri="{FF2B5EF4-FFF2-40B4-BE49-F238E27FC236}">
                  <a16:creationId xmlns="" xmlns:a16="http://schemas.microsoft.com/office/drawing/2014/main" id="{13AE3AC8-A7A0-4210-9C3A-9E8D7AAB8F47}"/>
                </a:ext>
              </a:extLst>
            </p:cNvPr>
            <p:cNvSpPr txBox="1"/>
            <p:nvPr/>
          </p:nvSpPr>
          <p:spPr>
            <a:xfrm>
              <a:off x="2843460" y="4221941"/>
              <a:ext cx="6933287" cy="1938992"/>
            </a:xfrm>
            <a:prstGeom prst="rect">
              <a:avLst/>
            </a:prstGeom>
            <a:noFill/>
          </p:spPr>
          <p:txBody>
            <a:bodyPr wrap="square" rtlCol="0">
              <a:spAutoFit/>
            </a:bodyPr>
            <a:lstStyle/>
            <a:p>
              <a:r>
                <a:rPr lang="en-US" sz="6000" dirty="0">
                  <a:solidFill>
                    <a:schemeClr val="bg2">
                      <a:lumMod val="25000"/>
                    </a:schemeClr>
                  </a:solidFill>
                  <a:latin typeface="Century Gothic" panose="020B0502020202020204" pitchFamily="34" charset="0"/>
                </a:rPr>
                <a:t>Fashion changes, but style endures.</a:t>
              </a:r>
            </a:p>
          </p:txBody>
        </p:sp>
        <p:sp>
          <p:nvSpPr>
            <p:cNvPr id="15" name="Textfeld 20">
              <a:extLst>
                <a:ext uri="{FF2B5EF4-FFF2-40B4-BE49-F238E27FC236}">
                  <a16:creationId xmlns="" xmlns:a16="http://schemas.microsoft.com/office/drawing/2014/main" id="{1AB67730-96E0-432B-A481-7827A3BACB67}"/>
                </a:ext>
              </a:extLst>
            </p:cNvPr>
            <p:cNvSpPr txBox="1"/>
            <p:nvPr/>
          </p:nvSpPr>
          <p:spPr>
            <a:xfrm>
              <a:off x="2872957" y="7463627"/>
              <a:ext cx="4869340" cy="1338828"/>
            </a:xfrm>
            <a:prstGeom prst="rect">
              <a:avLst/>
            </a:prstGeom>
            <a:noFill/>
          </p:spPr>
          <p:txBody>
            <a:bodyPr wrap="square" rtlCol="0">
              <a:spAutoFit/>
            </a:bodyPr>
            <a:lstStyle/>
            <a:p>
              <a:pPr>
                <a:lnSpc>
                  <a:spcPct val="150000"/>
                </a:lnSpc>
              </a:pPr>
              <a:r>
                <a:rPr lang="de-DE" dirty="0">
                  <a:solidFill>
                    <a:schemeClr val="bg2">
                      <a:lumMod val="50000"/>
                    </a:schemeClr>
                  </a:solidFill>
                  <a:latin typeface="Century Gothic" panose="020B0502020202020204" pitchFamily="34" charset="0"/>
                </a:rPr>
                <a:t>Design styles help make choosing the right components to make an enduring statement.</a:t>
              </a:r>
            </a:p>
          </p:txBody>
        </p:sp>
      </p:grpSp>
      <p:sp>
        <p:nvSpPr>
          <p:cNvPr id="16" name="Rechteck 7">
            <a:extLst>
              <a:ext uri="{FF2B5EF4-FFF2-40B4-BE49-F238E27FC236}">
                <a16:creationId xmlns="" xmlns:a16="http://schemas.microsoft.com/office/drawing/2014/main" id="{5F8911CA-0E0B-4C5B-A227-96A64AFE010C}"/>
              </a:ext>
            </a:extLst>
          </p:cNvPr>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9">
            <a:extLst>
              <a:ext uri="{FF2B5EF4-FFF2-40B4-BE49-F238E27FC236}">
                <a16:creationId xmlns="" xmlns:a16="http://schemas.microsoft.com/office/drawing/2014/main" id="{63443EAA-EE2A-44A7-8FD8-82C7DD160ABB}"/>
              </a:ext>
            </a:extLst>
          </p:cNvPr>
          <p:cNvSpPr/>
          <p:nvPr/>
        </p:nvSpPr>
        <p:spPr>
          <a:xfrm>
            <a:off x="363138" y="761210"/>
            <a:ext cx="45719" cy="944565"/>
          </a:xfrm>
          <a:prstGeom prst="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2">
            <a:extLst>
              <a:ext uri="{FF2B5EF4-FFF2-40B4-BE49-F238E27FC236}">
                <a16:creationId xmlns="" xmlns:a16="http://schemas.microsoft.com/office/drawing/2014/main" id="{9A8837D8-1BAF-4D0B-8546-54E912F276C6}"/>
              </a:ext>
            </a:extLst>
          </p:cNvPr>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7">
            <a:extLst>
              <a:ext uri="{FF2B5EF4-FFF2-40B4-BE49-F238E27FC236}">
                <a16:creationId xmlns="" xmlns:a16="http://schemas.microsoft.com/office/drawing/2014/main" id="{496A488C-DB07-4B29-852E-DE42ADF9BDB1}"/>
              </a:ext>
            </a:extLst>
          </p:cNvPr>
          <p:cNvSpPr txBox="1"/>
          <p:nvPr/>
        </p:nvSpPr>
        <p:spPr>
          <a:xfrm>
            <a:off x="632249"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2">
                    <a:lumMod val="25000"/>
                  </a:schemeClr>
                </a:solidFill>
                <a:latin typeface="Helvetica" panose="020B0500000000000000" pitchFamily="34" charset="0"/>
              </a:rPr>
              <a:t>Specification Catalog</a:t>
            </a:r>
            <a:endParaRPr lang="de-DE" sz="4000" b="1" dirty="0">
              <a:solidFill>
                <a:schemeClr val="bg2">
                  <a:lumMod val="25000"/>
                </a:schemeClr>
              </a:solidFill>
              <a:latin typeface="Helvetica" panose="020B0500000000000000" pitchFamily="34" charset="0"/>
            </a:endParaRPr>
          </a:p>
        </p:txBody>
      </p:sp>
      <p:sp>
        <p:nvSpPr>
          <p:cNvPr id="20" name="Textfeld 9">
            <a:extLst>
              <a:ext uri="{FF2B5EF4-FFF2-40B4-BE49-F238E27FC236}">
                <a16:creationId xmlns="" xmlns:a16="http://schemas.microsoft.com/office/drawing/2014/main" id="{67098CE7-DF2D-4FB2-8695-BA31E4030150}"/>
              </a:ext>
            </a:extLst>
          </p:cNvPr>
          <p:cNvSpPr txBox="1"/>
          <p:nvPr/>
        </p:nvSpPr>
        <p:spPr>
          <a:xfrm>
            <a:off x="661746" y="1336443"/>
            <a:ext cx="769623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accent3"/>
                </a:solidFill>
                <a:latin typeface="Century Gothic" panose="020B0502020202020204" pitchFamily="34" charset="0"/>
              </a:rPr>
              <a:t>To be better in every way</a:t>
            </a:r>
          </a:p>
        </p:txBody>
      </p:sp>
      <p:pic>
        <p:nvPicPr>
          <p:cNvPr id="21" name="Picture 20">
            <a:extLst>
              <a:ext uri="{FF2B5EF4-FFF2-40B4-BE49-F238E27FC236}">
                <a16:creationId xmlns="" xmlns:a16="http://schemas.microsoft.com/office/drawing/2014/main" id="{8E9CDBD7-2908-47A9-83F0-5296B1222B9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1260000">
            <a:off x="7492646" y="2418700"/>
            <a:ext cx="5297978" cy="6844145"/>
          </a:xfrm>
          <a:prstGeom prst="rect">
            <a:avLst/>
          </a:prstGeom>
          <a:ln w="6350">
            <a:solidFill>
              <a:schemeClr val="bg1">
                <a:lumMod val="90000"/>
              </a:schemeClr>
            </a:solidFill>
          </a:ln>
          <a:effectLst>
            <a:outerShdw blurRad="254000" dist="165100" dir="2700000" algn="tl" rotWithShape="0">
              <a:prstClr val="black">
                <a:alpha val="30000"/>
              </a:prstClr>
            </a:outerShdw>
          </a:effectLst>
        </p:spPr>
      </p:pic>
      <p:pic>
        <p:nvPicPr>
          <p:cNvPr id="3" name="Picture 2">
            <a:extLst>
              <a:ext uri="{FF2B5EF4-FFF2-40B4-BE49-F238E27FC236}">
                <a16:creationId xmlns="" xmlns:a16="http://schemas.microsoft.com/office/drawing/2014/main" id="{A1C67438-928E-418D-8E7C-924B697F64D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840000">
            <a:off x="9006314" y="1673779"/>
            <a:ext cx="5297978" cy="6844145"/>
          </a:xfrm>
          <a:prstGeom prst="rect">
            <a:avLst/>
          </a:prstGeom>
          <a:ln w="6350">
            <a:solidFill>
              <a:schemeClr val="bg1">
                <a:lumMod val="90000"/>
              </a:schemeClr>
            </a:solidFill>
          </a:ln>
          <a:effectLst>
            <a:outerShdw blurRad="254000" dist="165100" dir="2700000" algn="tl" rotWithShape="0">
              <a:prstClr val="black">
                <a:alpha val="30000"/>
              </a:prstClr>
            </a:outerShdw>
          </a:effectLst>
        </p:spPr>
      </p:pic>
      <p:pic>
        <p:nvPicPr>
          <p:cNvPr id="5" name="Picture 4">
            <a:extLst>
              <a:ext uri="{FF2B5EF4-FFF2-40B4-BE49-F238E27FC236}">
                <a16:creationId xmlns="" xmlns:a16="http://schemas.microsoft.com/office/drawing/2014/main" id="{376CD0B0-BD75-4F98-92F2-9BC45DFDF33F}"/>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360000">
            <a:off x="10378504" y="1215800"/>
            <a:ext cx="5297978" cy="6844145"/>
          </a:xfrm>
          <a:prstGeom prst="rect">
            <a:avLst/>
          </a:prstGeom>
          <a:ln w="6350">
            <a:solidFill>
              <a:schemeClr val="bg1">
                <a:lumMod val="90000"/>
              </a:schemeClr>
            </a:solidFill>
          </a:ln>
          <a:effectLst>
            <a:outerShdw blurRad="254000" dist="165100" dir="2700000" algn="tl" rotWithShape="0">
              <a:prstClr val="black">
                <a:alpha val="30000"/>
              </a:prstClr>
            </a:outerShdw>
          </a:effectLst>
        </p:spPr>
      </p:pic>
      <p:pic>
        <p:nvPicPr>
          <p:cNvPr id="9" name="Picture 8">
            <a:extLst>
              <a:ext uri="{FF2B5EF4-FFF2-40B4-BE49-F238E27FC236}">
                <a16:creationId xmlns="" xmlns:a16="http://schemas.microsoft.com/office/drawing/2014/main" id="{4976DE7B-5719-4367-8272-E5301DA74FE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300000">
            <a:off x="12737623" y="853938"/>
            <a:ext cx="5297978" cy="6844145"/>
          </a:xfrm>
          <a:prstGeom prst="rect">
            <a:avLst/>
          </a:prstGeom>
          <a:ln w="6350">
            <a:solidFill>
              <a:schemeClr val="bg1">
                <a:lumMod val="90000"/>
              </a:schemeClr>
            </a:solidFill>
          </a:ln>
          <a:effectLst>
            <a:outerShdw blurRad="254000" dist="165100" dir="2700000" algn="tl" rotWithShape="0">
              <a:prstClr val="black">
                <a:alpha val="30000"/>
              </a:prstClr>
            </a:outerShdw>
          </a:effectLst>
        </p:spPr>
      </p:pic>
      <p:pic>
        <p:nvPicPr>
          <p:cNvPr id="23" name="Picture 22">
            <a:extLst>
              <a:ext uri="{FF2B5EF4-FFF2-40B4-BE49-F238E27FC236}">
                <a16:creationId xmlns="" xmlns:a16="http://schemas.microsoft.com/office/drawing/2014/main" id="{61AD679D-3D94-47A3-9221-E7727E60B195}"/>
              </a:ext>
            </a:extLst>
          </p:cNvPr>
          <p:cNvPicPr>
            <a:picLocks noChangeAspect="1"/>
          </p:cNvPicPr>
          <p:nvPr/>
        </p:nvPicPr>
        <p:blipFill rotWithShape="1">
          <a:blip r:embed="rId7" cstate="print">
            <a:extLst>
              <a:ext uri="{28A0092B-C50C-407E-A947-70E740481C1C}">
                <a14:useLocalDpi xmlns="" xmlns:a14="http://schemas.microsoft.com/office/drawing/2010/main" val="0"/>
              </a:ext>
            </a:extLst>
          </a:blip>
          <a:srcRect l="4509"/>
          <a:stretch/>
        </p:blipFill>
        <p:spPr>
          <a:xfrm>
            <a:off x="15574648" y="105289"/>
            <a:ext cx="9019725" cy="12201916"/>
          </a:xfrm>
          <a:prstGeom prst="rect">
            <a:avLst/>
          </a:prstGeom>
          <a:ln w="6350">
            <a:solidFill>
              <a:schemeClr val="bg1">
                <a:lumMod val="90000"/>
              </a:schemeClr>
            </a:solidFill>
          </a:ln>
          <a:effectLst>
            <a:outerShdw blurRad="254000" dist="165100" dir="2700000" algn="tl" rotWithShape="0">
              <a:prstClr val="black">
                <a:alpha val="30000"/>
              </a:prstClr>
            </a:outerShdw>
          </a:effectLst>
        </p:spPr>
      </p:pic>
      <p:sp>
        <p:nvSpPr>
          <p:cNvPr id="26" name="Ellipse 32">
            <a:extLst>
              <a:ext uri="{FF2B5EF4-FFF2-40B4-BE49-F238E27FC236}">
                <a16:creationId xmlns="" xmlns:a16="http://schemas.microsoft.com/office/drawing/2014/main" id="{7D024A0A-1984-4931-AF49-090CA6207B32}"/>
              </a:ext>
            </a:extLst>
          </p:cNvPr>
          <p:cNvSpPr/>
          <p:nvPr/>
        </p:nvSpPr>
        <p:spPr>
          <a:xfrm>
            <a:off x="753396" y="6206247"/>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Century Gothic" panose="020B0502020202020204" pitchFamily="34" charset="0"/>
              </a:rPr>
              <a:t>03</a:t>
            </a:r>
          </a:p>
        </p:txBody>
      </p:sp>
    </p:spTree>
    <p:extLst>
      <p:ext uri="{BB962C8B-B14F-4D97-AF65-F5344CB8AC3E}">
        <p14:creationId xmlns="" xmlns:p14="http://schemas.microsoft.com/office/powerpoint/2010/main" val="113100165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7">
            <a:extLst>
              <a:ext uri="{FF2B5EF4-FFF2-40B4-BE49-F238E27FC236}">
                <a16:creationId xmlns="" xmlns:a16="http://schemas.microsoft.com/office/drawing/2014/main" id="{5F8911CA-0E0B-4C5B-A227-96A64AFE010C}"/>
              </a:ext>
            </a:extLst>
          </p:cNvPr>
          <p:cNvSpPr/>
          <p:nvPr/>
        </p:nvSpPr>
        <p:spPr>
          <a:xfrm>
            <a:off x="2" y="-5188"/>
            <a:ext cx="24377648" cy="13721188"/>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2">
            <a:extLst>
              <a:ext uri="{FF2B5EF4-FFF2-40B4-BE49-F238E27FC236}">
                <a16:creationId xmlns="" xmlns:a16="http://schemas.microsoft.com/office/drawing/2014/main" id="{9A8837D8-1BAF-4D0B-8546-54E912F276C6}"/>
              </a:ext>
            </a:extLst>
          </p:cNvPr>
          <p:cNvSpPr/>
          <p:nvPr/>
        </p:nvSpPr>
        <p:spPr>
          <a:xfrm>
            <a:off x="0" y="0"/>
            <a:ext cx="24370981" cy="13716000"/>
          </a:xfrm>
          <a:prstGeom prst="rect">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1" name="Gruppieren 1">
            <a:extLst>
              <a:ext uri="{FF2B5EF4-FFF2-40B4-BE49-F238E27FC236}">
                <a16:creationId xmlns="" xmlns:a16="http://schemas.microsoft.com/office/drawing/2014/main" id="{353ABF6A-8349-49D6-90E2-A17CDBC7CF96}"/>
              </a:ext>
            </a:extLst>
          </p:cNvPr>
          <p:cNvGrpSpPr/>
          <p:nvPr/>
        </p:nvGrpSpPr>
        <p:grpSpPr>
          <a:xfrm>
            <a:off x="16702974" y="7024131"/>
            <a:ext cx="6933287" cy="4194516"/>
            <a:chOff x="15704054" y="4221941"/>
            <a:chExt cx="6933287" cy="4194516"/>
          </a:xfrm>
        </p:grpSpPr>
        <p:sp>
          <p:nvSpPr>
            <p:cNvPr id="23" name="Textfeld 7">
              <a:extLst>
                <a:ext uri="{FF2B5EF4-FFF2-40B4-BE49-F238E27FC236}">
                  <a16:creationId xmlns="" xmlns:a16="http://schemas.microsoft.com/office/drawing/2014/main" id="{FB749153-1596-4EFE-9350-78EEB99FD4AE}"/>
                </a:ext>
              </a:extLst>
            </p:cNvPr>
            <p:cNvSpPr txBox="1"/>
            <p:nvPr/>
          </p:nvSpPr>
          <p:spPr>
            <a:xfrm>
              <a:off x="15704054" y="4221941"/>
              <a:ext cx="6933287" cy="1938992"/>
            </a:xfrm>
            <a:prstGeom prst="rect">
              <a:avLst/>
            </a:prstGeom>
            <a:noFill/>
          </p:spPr>
          <p:txBody>
            <a:bodyPr wrap="square" rtlCol="0">
              <a:spAutoFit/>
            </a:bodyPr>
            <a:lstStyle/>
            <a:p>
              <a:pPr algn="r"/>
              <a:r>
                <a:rPr lang="en-US" sz="6000" dirty="0">
                  <a:solidFill>
                    <a:schemeClr val="bg2">
                      <a:lumMod val="25000"/>
                    </a:schemeClr>
                  </a:solidFill>
                  <a:latin typeface="Century Gothic" panose="020B0502020202020204" pitchFamily="34" charset="0"/>
                </a:rPr>
                <a:t>Seek and you shall find.</a:t>
              </a:r>
            </a:p>
          </p:txBody>
        </p:sp>
        <p:sp>
          <p:nvSpPr>
            <p:cNvPr id="26" name="Textfeld 8">
              <a:extLst>
                <a:ext uri="{FF2B5EF4-FFF2-40B4-BE49-F238E27FC236}">
                  <a16:creationId xmlns="" xmlns:a16="http://schemas.microsoft.com/office/drawing/2014/main" id="{A557A7CF-86BD-48D1-BDFC-708424C8678E}"/>
                </a:ext>
              </a:extLst>
            </p:cNvPr>
            <p:cNvSpPr txBox="1"/>
            <p:nvPr/>
          </p:nvSpPr>
          <p:spPr>
            <a:xfrm>
              <a:off x="17768001" y="7493127"/>
              <a:ext cx="4869340" cy="923330"/>
            </a:xfrm>
            <a:prstGeom prst="rect">
              <a:avLst/>
            </a:prstGeom>
            <a:noFill/>
          </p:spPr>
          <p:txBody>
            <a:bodyPr wrap="square" rtlCol="0">
              <a:spAutoFit/>
            </a:bodyPr>
            <a:lstStyle/>
            <a:p>
              <a:pPr algn="r">
                <a:lnSpc>
                  <a:spcPct val="150000"/>
                </a:lnSpc>
              </a:pPr>
              <a:r>
                <a:rPr lang="de-DE" dirty="0">
                  <a:solidFill>
                    <a:schemeClr val="bg2">
                      <a:lumMod val="50000"/>
                    </a:schemeClr>
                  </a:solidFill>
                  <a:latin typeface="Century Gothic" panose="020B0502020202020204" pitchFamily="34" charset="0"/>
                </a:rPr>
                <a:t>Finding the right answers is easier with multiple indexes.</a:t>
              </a:r>
            </a:p>
          </p:txBody>
        </p:sp>
      </p:grpSp>
      <p:sp>
        <p:nvSpPr>
          <p:cNvPr id="29" name="Rechteck 10">
            <a:extLst>
              <a:ext uri="{FF2B5EF4-FFF2-40B4-BE49-F238E27FC236}">
                <a16:creationId xmlns="" xmlns:a16="http://schemas.microsoft.com/office/drawing/2014/main" id="{B8075001-A079-4DF3-85A4-30CCE4813B46}"/>
              </a:ext>
            </a:extLst>
          </p:cNvPr>
          <p:cNvSpPr/>
          <p:nvPr/>
        </p:nvSpPr>
        <p:spPr>
          <a:xfrm>
            <a:off x="23897279" y="761210"/>
            <a:ext cx="45719" cy="94456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Picture 13">
            <a:extLst>
              <a:ext uri="{FF2B5EF4-FFF2-40B4-BE49-F238E27FC236}">
                <a16:creationId xmlns="" xmlns:a16="http://schemas.microsoft.com/office/drawing/2014/main" id="{27B212C4-AA15-4E66-BB05-A5A4ACE1A11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420000">
            <a:off x="-222059" y="1030664"/>
            <a:ext cx="10617677" cy="13716000"/>
          </a:xfrm>
          <a:prstGeom prst="rect">
            <a:avLst/>
          </a:prstGeom>
          <a:ln w="6350">
            <a:solidFill>
              <a:schemeClr val="bg1">
                <a:lumMod val="90000"/>
              </a:schemeClr>
            </a:solidFill>
          </a:ln>
          <a:effectLst>
            <a:outerShdw blurRad="254000" dist="165100" dir="7200000" algn="ctr" rotWithShape="0">
              <a:srgbClr val="000000">
                <a:alpha val="30000"/>
              </a:srgbClr>
            </a:outerShdw>
          </a:effectLst>
        </p:spPr>
      </p:pic>
      <p:pic>
        <p:nvPicPr>
          <p:cNvPr id="17" name="Picture 16">
            <a:extLst>
              <a:ext uri="{FF2B5EF4-FFF2-40B4-BE49-F238E27FC236}">
                <a16:creationId xmlns="" xmlns:a16="http://schemas.microsoft.com/office/drawing/2014/main" id="{90807F00-E793-4068-A838-EDC976F4A92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68148" y="337712"/>
            <a:ext cx="10617677" cy="13716000"/>
          </a:xfrm>
          <a:prstGeom prst="rect">
            <a:avLst/>
          </a:prstGeom>
          <a:ln w="6350">
            <a:solidFill>
              <a:schemeClr val="bg1">
                <a:lumMod val="90000"/>
              </a:schemeClr>
            </a:solidFill>
          </a:ln>
          <a:effectLst>
            <a:outerShdw blurRad="254000" dist="165100" dir="7200000" algn="ctr" rotWithShape="0">
              <a:srgbClr val="000000">
                <a:alpha val="30000"/>
              </a:srgbClr>
            </a:outerShdw>
          </a:effectLst>
        </p:spPr>
      </p:pic>
      <p:pic>
        <p:nvPicPr>
          <p:cNvPr id="12" name="Picture 11">
            <a:extLst>
              <a:ext uri="{FF2B5EF4-FFF2-40B4-BE49-F238E27FC236}">
                <a16:creationId xmlns="" xmlns:a16="http://schemas.microsoft.com/office/drawing/2014/main" id="{6BBC0667-CDA1-49CC-A455-A5B97628D37B}"/>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420000">
            <a:off x="5720145" y="2046752"/>
            <a:ext cx="10617677" cy="13716000"/>
          </a:xfrm>
          <a:prstGeom prst="rect">
            <a:avLst/>
          </a:prstGeom>
          <a:ln w="6350">
            <a:solidFill>
              <a:schemeClr val="bg1">
                <a:lumMod val="90000"/>
              </a:schemeClr>
            </a:solidFill>
          </a:ln>
          <a:effectLst>
            <a:outerShdw blurRad="254000" dist="165100" dir="7200000" algn="ctr" rotWithShape="0">
              <a:srgbClr val="000000">
                <a:alpha val="30000"/>
              </a:srgbClr>
            </a:outerShdw>
          </a:effectLst>
        </p:spPr>
      </p:pic>
      <p:sp>
        <p:nvSpPr>
          <p:cNvPr id="27" name="Ellipse 32">
            <a:extLst>
              <a:ext uri="{FF2B5EF4-FFF2-40B4-BE49-F238E27FC236}">
                <a16:creationId xmlns="" xmlns:a16="http://schemas.microsoft.com/office/drawing/2014/main" id="{71DD4B92-71C9-4661-A332-C9A91820D01F}"/>
              </a:ext>
            </a:extLst>
          </p:cNvPr>
          <p:cNvSpPr/>
          <p:nvPr/>
        </p:nvSpPr>
        <p:spPr>
          <a:xfrm>
            <a:off x="22809392" y="6191333"/>
            <a:ext cx="830204" cy="83020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Century Gothic" panose="020B0502020202020204" pitchFamily="34" charset="0"/>
              </a:rPr>
              <a:t>04</a:t>
            </a:r>
          </a:p>
        </p:txBody>
      </p:sp>
      <p:sp>
        <p:nvSpPr>
          <p:cNvPr id="22" name="Textfeld 17">
            <a:extLst>
              <a:ext uri="{FF2B5EF4-FFF2-40B4-BE49-F238E27FC236}">
                <a16:creationId xmlns="" xmlns:a16="http://schemas.microsoft.com/office/drawing/2014/main" id="{550E4A62-15A4-4537-87FA-D51D13986A62}"/>
              </a:ext>
            </a:extLst>
          </p:cNvPr>
          <p:cNvSpPr txBox="1"/>
          <p:nvPr/>
        </p:nvSpPr>
        <p:spPr>
          <a:xfrm>
            <a:off x="15187436" y="603709"/>
            <a:ext cx="8570745"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4000" b="1" dirty="0">
                <a:solidFill>
                  <a:schemeClr val="bg2">
                    <a:lumMod val="25000"/>
                  </a:schemeClr>
                </a:solidFill>
                <a:latin typeface="Helvetica" panose="020B0500000000000000" pitchFamily="34" charset="0"/>
              </a:rPr>
              <a:t>Specification Catalog</a:t>
            </a:r>
            <a:endParaRPr lang="de-DE" sz="4000" b="1" dirty="0">
              <a:solidFill>
                <a:schemeClr val="bg2">
                  <a:lumMod val="25000"/>
                </a:schemeClr>
              </a:solidFill>
              <a:latin typeface="Helvetica" panose="020B0500000000000000" pitchFamily="34" charset="0"/>
            </a:endParaRPr>
          </a:p>
        </p:txBody>
      </p:sp>
      <p:sp>
        <p:nvSpPr>
          <p:cNvPr id="24" name="Textfeld 9">
            <a:extLst>
              <a:ext uri="{FF2B5EF4-FFF2-40B4-BE49-F238E27FC236}">
                <a16:creationId xmlns="" xmlns:a16="http://schemas.microsoft.com/office/drawing/2014/main" id="{05DCA3F3-EA95-4050-B318-9DCCB629B372}"/>
              </a:ext>
            </a:extLst>
          </p:cNvPr>
          <p:cNvSpPr txBox="1"/>
          <p:nvPr/>
        </p:nvSpPr>
        <p:spPr>
          <a:xfrm>
            <a:off x="18888841" y="1336442"/>
            <a:ext cx="486934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dirty="0">
                <a:solidFill>
                  <a:schemeClr val="accent3"/>
                </a:solidFill>
                <a:latin typeface="Century Gothic" panose="020B0502020202020204" pitchFamily="34" charset="0"/>
              </a:rPr>
              <a:t>To be better in every way</a:t>
            </a:r>
          </a:p>
        </p:txBody>
      </p:sp>
    </p:spTree>
    <p:extLst>
      <p:ext uri="{BB962C8B-B14F-4D97-AF65-F5344CB8AC3E}">
        <p14:creationId xmlns="" xmlns:p14="http://schemas.microsoft.com/office/powerpoint/2010/main" val="799120233"/>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Benutzerdefiniert 94">
      <a:dk1>
        <a:srgbClr val="464646"/>
      </a:dk1>
      <a:lt1>
        <a:srgbClr val="F0F0F0"/>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enutzerdefiniert 164">
      <a:dk1>
        <a:srgbClr val="464646"/>
      </a:dk1>
      <a:lt1>
        <a:srgbClr val="F0F0F0"/>
      </a:lt1>
      <a:dk2>
        <a:srgbClr val="44546A"/>
      </a:dk2>
      <a:lt2>
        <a:srgbClr val="E7E6E6"/>
      </a:lt2>
      <a:accent1>
        <a:srgbClr val="8F8F8F"/>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nutzerdefiniert 94">
    <a:dk1>
      <a:srgbClr val="464646"/>
    </a:dk1>
    <a:lt1>
      <a:srgbClr val="F0F0F0"/>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3970</TotalTime>
  <Words>1063</Words>
  <Application>Microsoft Office PowerPoint</Application>
  <PresentationFormat>Custom</PresentationFormat>
  <Paragraphs>148</Paragraphs>
  <Slides>17</Slides>
  <Notes>17</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Serkan Elbasan</dc:creator>
  <cp:lastModifiedBy>cesar</cp:lastModifiedBy>
  <cp:revision>781</cp:revision>
  <cp:lastPrinted>2018-01-31T15:10:12Z</cp:lastPrinted>
  <dcterms:created xsi:type="dcterms:W3CDTF">2016-03-24T21:47:09Z</dcterms:created>
  <dcterms:modified xsi:type="dcterms:W3CDTF">2023-11-09T22:46:09Z</dcterms:modified>
</cp:coreProperties>
</file>